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695" r:id="rId2"/>
    <p:sldId id="739" r:id="rId3"/>
    <p:sldId id="852" r:id="rId4"/>
    <p:sldId id="741" r:id="rId5"/>
    <p:sldId id="953" r:id="rId6"/>
    <p:sldId id="954" r:id="rId7"/>
    <p:sldId id="955" r:id="rId8"/>
    <p:sldId id="956" r:id="rId9"/>
    <p:sldId id="957" r:id="rId10"/>
    <p:sldId id="958" r:id="rId11"/>
    <p:sldId id="959" r:id="rId12"/>
    <p:sldId id="960" r:id="rId13"/>
    <p:sldId id="961" r:id="rId14"/>
    <p:sldId id="987" r:id="rId15"/>
    <p:sldId id="988" r:id="rId16"/>
    <p:sldId id="989" r:id="rId17"/>
    <p:sldId id="990" r:id="rId18"/>
    <p:sldId id="991" r:id="rId19"/>
    <p:sldId id="992" r:id="rId20"/>
    <p:sldId id="993" r:id="rId21"/>
    <p:sldId id="994" r:id="rId22"/>
    <p:sldId id="995" r:id="rId23"/>
    <p:sldId id="770" r:id="rId24"/>
    <p:sldId id="746" r:id="rId25"/>
    <p:sldId id="710" r:id="rId26"/>
    <p:sldId id="711" r:id="rId27"/>
    <p:sldId id="706" r:id="rId28"/>
    <p:sldId id="736" r:id="rId29"/>
    <p:sldId id="996" r:id="rId30"/>
    <p:sldId id="997" r:id="rId31"/>
    <p:sldId id="998" r:id="rId32"/>
    <p:sldId id="999" r:id="rId33"/>
    <p:sldId id="1000" r:id="rId34"/>
    <p:sldId id="1001" r:id="rId35"/>
    <p:sldId id="1002" r:id="rId36"/>
    <p:sldId id="1003" r:id="rId37"/>
    <p:sldId id="1004" r:id="rId38"/>
    <p:sldId id="1005" r:id="rId39"/>
    <p:sldId id="1006" r:id="rId40"/>
    <p:sldId id="707" r:id="rId41"/>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2" autoAdjust="0"/>
    <p:restoredTop sz="94660"/>
  </p:normalViewPr>
  <p:slideViewPr>
    <p:cSldViewPr snapToGrid="0">
      <p:cViewPr>
        <p:scale>
          <a:sx n="80" d="100"/>
          <a:sy n="80" d="100"/>
        </p:scale>
        <p:origin x="-55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r>
              <a:rPr lang="en-US" sz="3200" dirty="0" smtClean="0">
                <a:solidFill>
                  <a:schemeClr val="accent2">
                    <a:lumMod val="50000"/>
                  </a:schemeClr>
                </a:solidFill>
              </a:rPr>
              <a:t>HINGOLI</a:t>
            </a:r>
            <a:endParaRPr lang="en-US" sz="1400" dirty="0">
              <a:solidFill>
                <a:schemeClr val="accent2">
                  <a:lumMod val="50000"/>
                </a:schemeClr>
              </a:solidFill>
            </a:endParaRPr>
          </a:p>
          <a:p>
            <a:pPr algn="ctr">
              <a:defRPr/>
            </a:pPr>
            <a:r>
              <a:rPr lang="en-US" sz="3200" dirty="0" smtClean="0">
                <a:solidFill>
                  <a:schemeClr val="accent2">
                    <a:lumMod val="50000"/>
                  </a:schemeClr>
                </a:solidFill>
              </a:rPr>
              <a:t>AURANGABAD REGION</a:t>
            </a:r>
            <a:endParaRPr lang="en-US" sz="3200" dirty="0">
              <a:solidFill>
                <a:schemeClr val="accent2">
                  <a:lumMod val="50000"/>
                </a:schemeClr>
              </a:solidFill>
            </a:endParaRPr>
          </a:p>
          <a:p>
            <a:pPr algn="ctr">
              <a:defRPr/>
            </a:pPr>
            <a:endParaRPr lang="en-US" sz="1400" dirty="0">
              <a:solidFill>
                <a:schemeClr val="accent2">
                  <a:lumMod val="50000"/>
                </a:schemeClr>
              </a:solidFill>
            </a:endParaRPr>
          </a:p>
          <a:p>
            <a:pPr algn="ctr">
              <a:defRPr/>
            </a:pPr>
            <a:r>
              <a:rPr lang="en-US" sz="3200" dirty="0" smtClean="0">
                <a:solidFill>
                  <a:schemeClr val="accent2">
                    <a:lumMod val="50000"/>
                  </a:schemeClr>
                </a:solidFill>
              </a:rPr>
              <a:t>MARCH, </a:t>
            </a:r>
            <a:r>
              <a:rPr lang="en-US" sz="3200" dirty="0">
                <a:solidFill>
                  <a:schemeClr val="accent2">
                    <a:lumMod val="50000"/>
                  </a:schemeClr>
                </a:solidFill>
              </a:rPr>
              <a:t>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8644892"/>
              </p:ext>
            </p:extLst>
          </p:nvPr>
        </p:nvGraphicFramePr>
        <p:xfrm>
          <a:off x="497929" y="1706373"/>
          <a:ext cx="11196139" cy="4999226"/>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2470">
                <a:tc>
                  <a:txBody>
                    <a:bodyPr/>
                    <a:lstStyle/>
                    <a:p>
                      <a:pPr algn="ctr" fontAlgn="ctr"/>
                      <a:r>
                        <a:rPr lang="en-IN" sz="1400" b="0" i="0" u="none" strike="noStrike" dirty="0" smtClean="0">
                          <a:solidFill>
                            <a:srgbClr val="000000"/>
                          </a:solidFill>
                          <a:effectLst/>
                          <a:latin typeface="Calibri"/>
                        </a:rPr>
                        <a:t>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Salegaon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D.D.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1,29,35,858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2470">
                <a:tc>
                  <a:txBody>
                    <a:bodyPr/>
                    <a:lstStyle/>
                    <a:p>
                      <a:pPr algn="ctr" fontAlgn="ctr"/>
                      <a:r>
                        <a:rPr lang="en-IN" sz="1400" b="0" i="0" u="none" strike="noStrike" smtClean="0">
                          <a:solidFill>
                            <a:srgbClr val="000000"/>
                          </a:solidFill>
                          <a:effectLst/>
                          <a:latin typeface="Calibri"/>
                        </a:rPr>
                        <a:t>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Chuncha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1,61,48,581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20-07-2022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2470">
                <a:tc>
                  <a:txBody>
                    <a:bodyPr/>
                    <a:lstStyle/>
                    <a:p>
                      <a:pPr algn="ctr" fontAlgn="ctr"/>
                      <a:r>
                        <a:rPr lang="en-IN" sz="1400" b="0" i="0" u="none" strike="noStrike" smtClean="0">
                          <a:solidFill>
                            <a:srgbClr val="000000"/>
                          </a:solidFill>
                          <a:effectLst/>
                          <a:latin typeface="Calibri"/>
                        </a:rPr>
                        <a:t>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Gundalwadi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55,43,786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12.56%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10.18%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5.64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2470">
                <a:tc>
                  <a:txBody>
                    <a:bodyPr/>
                    <a:lstStyle/>
                    <a:p>
                      <a:pPr algn="ctr" fontAlgn="ctr"/>
                      <a:r>
                        <a:rPr lang="en-IN" sz="1400" b="0" i="0" u="none" strike="noStrike" smtClean="0">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Shivani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Momeen Mobeen Mehmud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65,72,414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2470">
                <a:tc>
                  <a:txBody>
                    <a:bodyPr/>
                    <a:lstStyle/>
                    <a:p>
                      <a:pPr algn="ctr" fontAlgn="ctr"/>
                      <a:r>
                        <a:rPr lang="en-IN" sz="1400" b="0" i="0" u="none" strike="noStrike" smtClean="0">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Mahari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Bhole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57,23,600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2470">
                <a:tc>
                  <a:txBody>
                    <a:bodyPr/>
                    <a:lstStyle/>
                    <a:p>
                      <a:pPr algn="ctr" fontAlgn="ctr"/>
                      <a:r>
                        <a:rPr lang="en-IN" sz="1400" b="0" i="0" u="none" strike="noStrike" smtClean="0">
                          <a:solidFill>
                            <a:srgbClr val="000000"/>
                          </a:solidFill>
                          <a:effectLst/>
                          <a:latin typeface="Calibri"/>
                        </a:rPr>
                        <a:t>86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Kasabe Dhawanda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1,15,15,225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Bhategaon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1,27,19,183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44008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370" b="0" i="0" u="none" strike="noStrike" dirty="0" err="1" smtClean="0">
                          <a:solidFill>
                            <a:srgbClr val="000000"/>
                          </a:solidFill>
                          <a:effectLst/>
                          <a:latin typeface="Calibri" panose="020F0502020204030204" pitchFamily="34" charset="0"/>
                          <a:cs typeface="Calibri" panose="020F0502020204030204" pitchFamily="34" charset="0"/>
                        </a:rPr>
                        <a:t>Warud,Chinchwadi</a:t>
                      </a:r>
                      <a:r>
                        <a:rPr lang="en-US" sz="1370" b="0" i="0" u="none" strike="noStrike" dirty="0" smtClean="0">
                          <a:solidFill>
                            <a:srgbClr val="000000"/>
                          </a:solidFill>
                          <a:effectLst/>
                          <a:latin typeface="Calibri" panose="020F0502020204030204" pitchFamily="34" charset="0"/>
                          <a:cs typeface="Calibri" panose="020F0502020204030204" pitchFamily="34" charset="0"/>
                        </a:rPr>
                        <a:t> &amp; </a:t>
                      </a:r>
                      <a:r>
                        <a:rPr lang="en-US" sz="1370" b="0" i="0" u="none" strike="noStrike" dirty="0" err="1" smtClean="0">
                          <a:solidFill>
                            <a:srgbClr val="000000"/>
                          </a:solidFill>
                          <a:effectLst/>
                          <a:latin typeface="Calibri" panose="020F0502020204030204" pitchFamily="34" charset="0"/>
                          <a:cs typeface="Calibri" panose="020F0502020204030204" pitchFamily="34" charset="0"/>
                        </a:rPr>
                        <a:t>Devwadi</a:t>
                      </a:r>
                      <a:endParaRPr lang="en-US" sz="137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2,10,25,296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Nachiket Yashvantrao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85,78,661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Salwa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Ambika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2,19,52,540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5.82%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Khaparkheda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Momin Mobin Mehmud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97,22,274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44950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Naukha Tarfe Kalamnuri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Ghodange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27,12,800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Kandli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Kaji Earthmovers &amp; Land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3,14,73,242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24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Kalamkonda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Momeen Mobin Mehmud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77,53,758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74002337"/>
              </p:ext>
            </p:extLst>
          </p:nvPr>
        </p:nvGraphicFramePr>
        <p:xfrm>
          <a:off x="497929" y="1706365"/>
          <a:ext cx="11196139" cy="5018284"/>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3129">
                <a:tc>
                  <a:txBody>
                    <a:bodyPr/>
                    <a:lstStyle/>
                    <a:p>
                      <a:pPr algn="ctr" fontAlgn="ctr"/>
                      <a:r>
                        <a:rPr lang="en-IN" sz="1400" b="0" i="0" u="none" strike="noStrike" dirty="0" smtClean="0">
                          <a:solidFill>
                            <a:srgbClr val="000000"/>
                          </a:solidFill>
                          <a:effectLst/>
                          <a:latin typeface="Calibri"/>
                        </a:rPr>
                        <a:t>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Shewala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2,19,42,326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450368">
                <a:tc>
                  <a:txBody>
                    <a:bodyPr/>
                    <a:lstStyle/>
                    <a:p>
                      <a:pPr algn="ctr" fontAlgn="ctr"/>
                      <a:r>
                        <a:rPr lang="en-IN" sz="1400" b="0" i="0" u="none" strike="noStrike" smtClean="0">
                          <a:solidFill>
                            <a:srgbClr val="000000"/>
                          </a:solidFill>
                          <a:effectLst/>
                          <a:latin typeface="Calibri"/>
                        </a:rPr>
                        <a:t>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Sandas Tarf Nandapur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1,75,91,683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3129">
                <a:tc>
                  <a:txBody>
                    <a:bodyPr/>
                    <a:lstStyle/>
                    <a:p>
                      <a:pPr algn="ctr" fontAlgn="ctr"/>
                      <a:r>
                        <a:rPr lang="en-IN" sz="1400" b="0" i="0" u="none" strike="noStrike" smtClean="0">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1,17,02,078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3129">
                <a:tc>
                  <a:txBody>
                    <a:bodyPr/>
                    <a:lstStyle/>
                    <a:p>
                      <a:pPr algn="ctr" fontAlgn="ctr"/>
                      <a:r>
                        <a:rPr lang="en-IN" sz="1400" b="0" i="0" u="none" strike="noStrike" smtClean="0">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Kanhegaon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Ajay Jagannath Sawant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1,02,94,339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3129">
                <a:tc>
                  <a:txBody>
                    <a:bodyPr/>
                    <a:lstStyle/>
                    <a:p>
                      <a:pPr algn="ctr" fontAlgn="ctr"/>
                      <a:r>
                        <a:rPr lang="en-IN" sz="1400" b="0" i="0" u="none" strike="noStrike" smtClean="0">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Devjana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Ajay Jagannath Sawant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85,65,622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3129">
                <a:tc>
                  <a:txBody>
                    <a:bodyPr/>
                    <a:lstStyle/>
                    <a:p>
                      <a:pPr algn="ctr" fontAlgn="ctr"/>
                      <a:r>
                        <a:rPr lang="en-IN" sz="1400" b="0" i="0" u="none" strike="noStrike" smtClean="0">
                          <a:solidFill>
                            <a:srgbClr val="000000"/>
                          </a:solidFill>
                          <a:effectLst/>
                          <a:latin typeface="Calibri"/>
                        </a:rPr>
                        <a:t>100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Wakodi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Pathan Farman Khan Abdulla Khan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1,40,24,578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Kamtha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Mohammad Shoeb Shaikh Faruk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89,28,341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Kaji Earth Movers &amp;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1,13,25,182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3129">
                <a:tc gridSpan="9">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Sengaon</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Gondankheda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Astavinayak Group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33,75,116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61.54%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53.82%</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18.17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Shivni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Supesto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43,59,143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38.79%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16.91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Datada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Nagre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53,67,210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38.51%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20.67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45036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Suldali Bk &amp; Belkheda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Shivaji Mahadev Devkar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1,09,29,940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312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Dhanora Banjara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66,96,902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9908232"/>
              </p:ext>
            </p:extLst>
          </p:nvPr>
        </p:nvGraphicFramePr>
        <p:xfrm>
          <a:off x="497929" y="1706369"/>
          <a:ext cx="11196139" cy="4970658"/>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55047">
                <a:tc>
                  <a:txBody>
                    <a:bodyPr/>
                    <a:lstStyle/>
                    <a:p>
                      <a:pPr algn="ctr" fontAlgn="ctr"/>
                      <a:r>
                        <a:rPr lang="en-IN" sz="1400" b="0" i="0" u="none" strike="noStrike" dirty="0" smtClean="0">
                          <a:solidFill>
                            <a:srgbClr val="000000"/>
                          </a:solidFill>
                          <a:effectLst/>
                          <a:latin typeface="Calibri"/>
                        </a:rPr>
                        <a:t>108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Hanakdari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Nagre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43,26,699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12.68%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5.49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55047">
                <a:tc>
                  <a:txBody>
                    <a:bodyPr/>
                    <a:lstStyle/>
                    <a:p>
                      <a:pPr algn="ctr" fontAlgn="ctr"/>
                      <a:r>
                        <a:rPr lang="en-IN" sz="1400" b="0" i="0" u="none" strike="noStrike" smtClean="0">
                          <a:solidFill>
                            <a:srgbClr val="000000"/>
                          </a:solidFill>
                          <a:effectLst/>
                          <a:latin typeface="Calibri"/>
                        </a:rPr>
                        <a:t>109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83,18,577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55047">
                <a:tc>
                  <a:txBody>
                    <a:bodyPr/>
                    <a:lstStyle/>
                    <a:p>
                      <a:pPr algn="ctr" fontAlgn="ctr"/>
                      <a:r>
                        <a:rPr lang="en-IN" sz="1400" b="0" i="0" u="none" strike="noStrike" smtClean="0">
                          <a:solidFill>
                            <a:srgbClr val="000000"/>
                          </a:solidFill>
                          <a:effectLst/>
                          <a:latin typeface="Calibri"/>
                        </a:rPr>
                        <a:t>110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Limbala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1,42,90,957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55047">
                <a:tc>
                  <a:txBody>
                    <a:bodyPr/>
                    <a:lstStyle/>
                    <a:p>
                      <a:pPr algn="ctr" fontAlgn="ctr"/>
                      <a:r>
                        <a:rPr lang="en-IN" sz="1400" b="0" i="0" u="none" strike="noStrike" smtClean="0">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Warud Chakrapan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Shivaji Mahadev Devkar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1,05,44,058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55047">
                <a:tc>
                  <a:txBody>
                    <a:bodyPr/>
                    <a:lstStyle/>
                    <a:p>
                      <a:pPr algn="ctr" fontAlgn="ctr"/>
                      <a:r>
                        <a:rPr lang="en-IN" sz="1400" b="0" i="0" u="none" strike="noStrike" smtClean="0">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Kapadshingi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Ramkrishn Tanpure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1,98,95,794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55047">
                <a:tc>
                  <a:txBody>
                    <a:bodyPr/>
                    <a:lstStyle/>
                    <a:p>
                      <a:pPr algn="ctr" fontAlgn="ctr"/>
                      <a:r>
                        <a:rPr lang="en-IN" sz="1400" b="0" i="0" u="none" strike="noStrike" smtClean="0">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Suldali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&amp; Contractors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57,86,370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 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1,09,69,677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Devkarwadi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99,27,764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Datala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P.P.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37,43,902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15-07-2022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Shindephal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Aakash Devidas Chatse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77,72,872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Yeldari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51,24,003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Mazod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1,26,16,228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Bhankheda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Aakash Devidas Chatse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91,41,516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Tandulwadi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&amp;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34,01,327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99469499"/>
              </p:ext>
            </p:extLst>
          </p:nvPr>
        </p:nvGraphicFramePr>
        <p:xfrm>
          <a:off x="497929" y="1706369"/>
          <a:ext cx="11196139" cy="997107"/>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a:txBody>
                    <a:bodyPr/>
                    <a:lstStyle/>
                    <a:p>
                      <a:pPr algn="ctr" fontAlgn="ctr"/>
                      <a:r>
                        <a:rPr lang="en-IN" sz="1400" b="0" i="0" u="none" strike="noStrike" dirty="0" smtClean="0">
                          <a:solidFill>
                            <a:srgbClr val="000000"/>
                          </a:solidFill>
                          <a:effectLst/>
                          <a:latin typeface="Calibri"/>
                        </a:rPr>
                        <a:t>122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Shivani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67,01,322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123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Waychal Pimpri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Dinesh Uttam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1,50,18,332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124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Makodi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1,31,12,564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0.30%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434463209"/>
              </p:ext>
            </p:extLst>
          </p:nvPr>
        </p:nvGraphicFramePr>
        <p:xfrm>
          <a:off x="497929" y="1706369"/>
          <a:ext cx="11196139" cy="4970658"/>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55047">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Aundha</a:t>
                      </a:r>
                      <a:r>
                        <a:rPr lang="en-US" sz="1400" b="1" i="0" u="none" strike="noStrike" dirty="0" smtClean="0">
                          <a:solidFill>
                            <a:schemeClr val="tx1"/>
                          </a:solidFill>
                          <a:effectLst/>
                          <a:latin typeface="Calibri" panose="020F0502020204030204" pitchFamily="34" charset="0"/>
                          <a:cs typeface="Calibri" panose="020F0502020204030204" pitchFamily="34" charset="0"/>
                        </a:rPr>
                        <a:t> Nag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55047">
                <a:tc>
                  <a:txBody>
                    <a:bodyPr/>
                    <a:lstStyle/>
                    <a:p>
                      <a:pPr algn="ctr" fontAlgn="ctr"/>
                      <a:r>
                        <a:rPr lang="en-IN" sz="1400" b="0" i="0" u="none" strike="noStrike" smtClean="0">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Hiwarajatu</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42,84,354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57.37%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24.58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55047">
                <a:tc>
                  <a:txBody>
                    <a:bodyPr/>
                    <a:lstStyle/>
                    <a:p>
                      <a:pPr algn="ctr" fontAlgn="ctr"/>
                      <a:r>
                        <a:rPr lang="en-IN" sz="1400" b="0" i="0" u="none" strike="noStrike" smtClean="0">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Undegaon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Subhash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55,76,400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20-06-2022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60.83%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19.62%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10.94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55047">
                <a:tc>
                  <a:txBody>
                    <a:bodyPr/>
                    <a:lstStyle/>
                    <a:p>
                      <a:pPr algn="ctr" fontAlgn="ctr"/>
                      <a:r>
                        <a:rPr lang="en-IN" sz="1400" b="0" i="0" u="none" strike="noStrike" smtClean="0">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Tembhurada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Sandip Chandrakant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50,87,044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36.61%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55047">
                <a:tc>
                  <a:txBody>
                    <a:bodyPr/>
                    <a:lstStyle/>
                    <a:p>
                      <a:pPr algn="ctr" fontAlgn="ctr"/>
                      <a:r>
                        <a:rPr lang="en-IN" sz="1400" b="0" i="0" u="none" strike="noStrike" smtClean="0">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Hiwarkheda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Tukaram Dadarao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47,59,082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55047">
                <a:tc>
                  <a:txBody>
                    <a:bodyPr/>
                    <a:lstStyle/>
                    <a:p>
                      <a:pPr algn="ctr" fontAlgn="ctr"/>
                      <a:r>
                        <a:rPr lang="en-IN" sz="1400" b="0" i="0" u="none" strike="noStrike" smtClean="0">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Wadchuna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90,61,941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Wasai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Rushikesh Namdev Musle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91,37,633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Gawalewadi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M/S Nilkantheshwar Buildcon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42,52,600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26.49%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Naukha T Lakh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Sandip Chandrakant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72,75,043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26.37%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Sawali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Tukaram Dadarao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71,47,707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Devala Turk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Pawan Contruction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63,41,163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Anjanwada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Tukaram Dadarao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92,42,717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Turk 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Aadinath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54,68,284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5504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Chincholi Niloba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Shrikar Nagnath Kasture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90,46,964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806654936"/>
              </p:ext>
            </p:extLst>
          </p:nvPr>
        </p:nvGraphicFramePr>
        <p:xfrm>
          <a:off x="497929" y="1706369"/>
          <a:ext cx="11196139" cy="4989706"/>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8625">
                <a:tc>
                  <a:txBody>
                    <a:bodyPr/>
                    <a:lstStyle/>
                    <a:p>
                      <a:pPr algn="ctr" fontAlgn="ctr"/>
                      <a:r>
                        <a:rPr lang="en-IN" sz="1400" b="0" i="0" u="none" strike="noStrike" dirty="0" smtClean="0">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Devala T Lakh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Mahada Kaduji Kotkar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47,22,483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8625">
                <a:tc>
                  <a:txBody>
                    <a:bodyPr/>
                    <a:lstStyle/>
                    <a:p>
                      <a:pPr algn="ctr" fontAlgn="ctr"/>
                      <a:r>
                        <a:rPr lang="en-IN" sz="1400" b="0" i="0" u="none" strike="noStrike" smtClean="0">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Tamti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Nishchal Nemichand Yambal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75,90,267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8625">
                <a:tc>
                  <a:txBody>
                    <a:bodyPr/>
                    <a:lstStyle/>
                    <a:p>
                      <a:pPr algn="ctr" fontAlgn="ctr"/>
                      <a:r>
                        <a:rPr lang="en-IN" sz="1400" b="0" i="0" u="none" strike="noStrike" smtClean="0">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Yedut</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Subhash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65,07,620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8625">
                <a:tc>
                  <a:txBody>
                    <a:bodyPr/>
                    <a:lstStyle/>
                    <a:p>
                      <a:pPr algn="ctr" fontAlgn="ctr"/>
                      <a:r>
                        <a:rPr lang="en-IN" sz="1400" b="0" i="0" u="none" strike="noStrike" smtClean="0">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Anjanwada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Vijay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1,09,17,616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8625">
                <a:tc>
                  <a:txBody>
                    <a:bodyPr/>
                    <a:lstStyle/>
                    <a:p>
                      <a:pPr algn="ctr" fontAlgn="ctr"/>
                      <a:r>
                        <a:rPr lang="en-IN" sz="1400" b="0" i="0" u="none" strike="noStrike" smtClean="0">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Subhasrao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1,21,46,958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8625">
                <a:tc>
                  <a:txBody>
                    <a:bodyPr/>
                    <a:lstStyle/>
                    <a:p>
                      <a:pPr algn="ctr" fontAlgn="ctr"/>
                      <a:r>
                        <a:rPr lang="en-IN" sz="1400" b="0" i="0" u="none" strike="noStrike" smtClean="0">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Lakh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Sandip Chandrakant Bangar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99,68,656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457581">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Dughala &amp; Kashi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Neha Madhavrao Methalwad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1,70,98,568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Nishchal Nemichand Yambal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50,65,833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Kondshi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Tanuja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93,03,599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Asola T Lakh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Vijay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94,35,347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Talni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Tukaram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44,75,593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48625">
                <a:tc gridSpan="9">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Basmath</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Bhogaon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Abhijeet Rameshwarrao Dhawale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64,45,196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862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Sangnapur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Anil Subhash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40,46,500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598867364"/>
              </p:ext>
            </p:extLst>
          </p:nvPr>
        </p:nvGraphicFramePr>
        <p:xfrm>
          <a:off x="497929" y="1706369"/>
          <a:ext cx="11196139" cy="4970656"/>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7294">
                <a:tc>
                  <a:txBody>
                    <a:bodyPr/>
                    <a:lstStyle/>
                    <a:p>
                      <a:pPr algn="ctr" fontAlgn="ctr"/>
                      <a:r>
                        <a:rPr lang="en-IN" sz="1400" b="0" i="0" u="none" strike="noStrike" dirty="0" smtClean="0">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Marlapur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Amit Arun Osarmal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66,49,181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7294">
                <a:tc>
                  <a:txBody>
                    <a:bodyPr/>
                    <a:lstStyle/>
                    <a:p>
                      <a:pPr algn="ctr" fontAlgn="ctr"/>
                      <a:r>
                        <a:rPr lang="en-IN" sz="1400" b="0" i="0" u="none" strike="noStrike" smtClean="0">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Kaudgaon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Dipak Londhe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72,71,584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23-06-2022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7294">
                <a:tc>
                  <a:txBody>
                    <a:bodyPr/>
                    <a:lstStyle/>
                    <a:p>
                      <a:pPr algn="ctr" fontAlgn="ctr"/>
                      <a:r>
                        <a:rPr lang="en-IN" sz="1400" b="0" i="0" u="none" strike="noStrike" smtClean="0">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Barepurwadi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Murlidhar Damu Barkade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43,82,722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33.92%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7294">
                <a:tc>
                  <a:txBody>
                    <a:bodyPr/>
                    <a:lstStyle/>
                    <a:p>
                      <a:pPr algn="ctr" fontAlgn="ctr"/>
                      <a:r>
                        <a:rPr lang="en-IN" sz="1400" b="0" i="0" u="none" strike="noStrike" smtClean="0">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Sirli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Dipak Gajanan Londhe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1,16,13,855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7294">
                <a:tc>
                  <a:txBody>
                    <a:bodyPr/>
                    <a:lstStyle/>
                    <a:p>
                      <a:pPr algn="ctr" fontAlgn="ctr"/>
                      <a:r>
                        <a:rPr lang="en-IN" sz="1400" b="0" i="0" u="none" strike="noStrike" smtClean="0">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Ram Gyandev Bhalerao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1,59,62,782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7294">
                <a:tc>
                  <a:txBody>
                    <a:bodyPr/>
                    <a:lstStyle/>
                    <a:p>
                      <a:pPr algn="ctr" fontAlgn="ctr"/>
                      <a:r>
                        <a:rPr lang="en-IN" sz="1400" b="0" i="0" u="none" strike="noStrike" smtClean="0">
                          <a:solidFill>
                            <a:srgbClr val="000000"/>
                          </a:solidFill>
                          <a:effectLst/>
                          <a:latin typeface="Calibri"/>
                        </a:rPr>
                        <a:t>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Sukali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Sanket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1,01,23,086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22.67%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Rajwadi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Dipak Gajanan Londhe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64,58,656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18-07-2022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21.70%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Pratibha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1,09,07,979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Kinhola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Sanket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1,26,02,941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16.29%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Kuptii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Ananta Gulabrao Kadam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64,89,811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15.97%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Karan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21,23,944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Dhaulgaon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Pranav Satyanayaran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88,68,994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45583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Bramhangaon Bk &amp;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Akshay Rohidas Pavar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98,70,517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Donwada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Sanket Ingole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75,53,998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04536881"/>
              </p:ext>
            </p:extLst>
          </p:nvPr>
        </p:nvGraphicFramePr>
        <p:xfrm>
          <a:off x="497929" y="1706369"/>
          <a:ext cx="11196139" cy="4923030"/>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51645">
                <a:tc>
                  <a:txBody>
                    <a:bodyPr/>
                    <a:lstStyle/>
                    <a:p>
                      <a:pPr algn="ctr" fontAlgn="ctr"/>
                      <a:r>
                        <a:rPr lang="en-IN" sz="1400" b="0" i="0" u="none" strike="noStrike" dirty="0" smtClean="0">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Runj T Asegaon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Archana Manikrao Kardile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69,58,921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51645">
                <a:tc>
                  <a:txBody>
                    <a:bodyPr/>
                    <a:lstStyle/>
                    <a:p>
                      <a:pPr algn="ctr" fontAlgn="ctr"/>
                      <a:r>
                        <a:rPr lang="en-IN" sz="1400" b="0" i="0" u="none" strike="noStrike" smtClean="0">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Girgaon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Datta Ramkisan Tanpure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4,49,10,618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51645">
                <a:tc>
                  <a:txBody>
                    <a:bodyPr/>
                    <a:lstStyle/>
                    <a:p>
                      <a:pPr algn="ctr" fontAlgn="ctr"/>
                      <a:r>
                        <a:rPr lang="en-IN" sz="1400" b="0" i="0" u="none" strike="noStrike" smtClean="0">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Gunj T Asegaon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Nexgen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1,04,20,672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51645">
                <a:tc>
                  <a:txBody>
                    <a:bodyPr/>
                    <a:lstStyle/>
                    <a:p>
                      <a:pPr algn="ctr" fontAlgn="ctr"/>
                      <a:r>
                        <a:rPr lang="en-IN" sz="1400" b="0" i="0" u="none" strike="noStrike" smtClean="0">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Khambala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Ambika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60,32,766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51645">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Hingoli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51645">
                <a:tc>
                  <a:txBody>
                    <a:bodyPr/>
                    <a:lstStyle/>
                    <a:p>
                      <a:pPr algn="ctr" fontAlgn="ctr"/>
                      <a:r>
                        <a:rPr lang="en-IN" sz="1400" b="0" i="0" u="none" strike="noStrike" smtClean="0">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Belaru</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Supestro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89,07,338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Pedgaon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D.D.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1,69,63,280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31.01%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Sirsam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Ajay Kumar Ashok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52,21,843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21.85%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Chinchala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Dadasaheb Baburao Khindkar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37,08,887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21.43%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Suresh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1,01,90,484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20.91%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Pimplekhutta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 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82,09,339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Umarkhoja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Ajaykumar Ashok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73,24,592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Jambhrun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Electrical &amp;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80,77,549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51645">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Umra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P.P.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89,72,114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48954762"/>
              </p:ext>
            </p:extLst>
          </p:nvPr>
        </p:nvGraphicFramePr>
        <p:xfrm>
          <a:off x="497929" y="1706369"/>
          <a:ext cx="11196139" cy="4951608"/>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8570">
                <a:tc>
                  <a:txBody>
                    <a:bodyPr/>
                    <a:lstStyle/>
                    <a:p>
                      <a:pPr algn="ctr" fontAlgn="ctr"/>
                      <a:r>
                        <a:rPr lang="en-IN" sz="1400" b="0" i="0" u="none" strike="noStrike" dirty="0" smtClean="0">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Limbala Makta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1,82,04,665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8570">
                <a:tc>
                  <a:txBody>
                    <a:bodyPr/>
                    <a:lstStyle/>
                    <a:p>
                      <a:pPr algn="ctr" fontAlgn="ctr"/>
                      <a:r>
                        <a:rPr lang="en-IN" sz="1400" b="0" i="0" u="none" strike="noStrike" smtClean="0">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Pedgaonwadi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D.D.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72,72,303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8570">
                <a:tc>
                  <a:txBody>
                    <a:bodyPr/>
                    <a:lstStyle/>
                    <a:p>
                      <a:pPr algn="ctr" fontAlgn="ctr"/>
                      <a:r>
                        <a:rPr lang="en-IN" sz="1400" b="0" i="0" u="none" strike="noStrike" smtClean="0">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Karanjala &amp;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83,72,497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444384">
                <a:tc>
                  <a:txBody>
                    <a:bodyPr/>
                    <a:lstStyle/>
                    <a:p>
                      <a:pPr algn="ctr" fontAlgn="ctr"/>
                      <a:r>
                        <a:rPr lang="en-IN" sz="1400" b="0" i="0" u="none" strike="noStrike" smtClean="0">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Takli Tarfe Nandapur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Shrikar Nagnath Kasture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64,58,888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444384">
                <a:tc>
                  <a:txBody>
                    <a:bodyPr/>
                    <a:lstStyle/>
                    <a:p>
                      <a:pPr algn="ctr" fontAlgn="ctr"/>
                      <a:r>
                        <a:rPr lang="en-IN" sz="1400" b="0" i="0" u="none" strike="noStrike" smtClean="0">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Malwadi &amp; Chikhalwadi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2,15,57,226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8570">
                <a:tc>
                  <a:txBody>
                    <a:bodyPr/>
                    <a:lstStyle/>
                    <a:p>
                      <a:pPr algn="ctr" fontAlgn="ctr"/>
                      <a:r>
                        <a:rPr lang="en-IN" sz="1400" b="0" i="0" u="none" strike="noStrike" smtClean="0">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Chincholi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Gyaneshwar Gangaram Garad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1,27,60,035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Warud Gawali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Gyaneshwar Gangaram Garad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1,04,07,177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Kanadkheda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1,27,90,443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10-14-2022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Sirsam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2,72,03,685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3.49%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Bondala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Tukaram Dadarao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88,14,881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10-20-2022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Andharwadi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1,57,25,841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Nandusa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89,57,407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Malhiwara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Bhushan Devendra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1,68,30,097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8570">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Bori Shikhari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Sohan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67,78,874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08761189"/>
              </p:ext>
            </p:extLst>
          </p:nvPr>
        </p:nvGraphicFramePr>
        <p:xfrm>
          <a:off x="497929" y="1706369"/>
          <a:ext cx="11196139" cy="4964794"/>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a:txBody>
                    <a:bodyPr/>
                    <a:lstStyle/>
                    <a:p>
                      <a:pPr algn="ctr" fontAlgn="ctr"/>
                      <a:r>
                        <a:rPr lang="en-IN" sz="1400" b="0" i="0" u="none" strike="noStrike" dirty="0" smtClean="0">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Mauja &amp; Mauja Wasti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Nishchal Nemichand Yambal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84,81,637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Bhatsawangi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93,35,800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10-06-2022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Kalamnuri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Gangapur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Adinath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74,34,222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45.23%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Nimtok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Airan Builders &amp; Contractors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86,79,876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Rameshwar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Shubham Boarvel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57,81,327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Sindgi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Ambika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2,63,03,949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11.45%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Belthar &amp; Gotewadi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85,50,204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Wasphal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Dhanraj Subhashrao Gore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65,66,960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Tovha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87,67,507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Salapur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Ambika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69,78,945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Tuppa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Prabhakar Munde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1,06,00,479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Renapur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Balaprasad Shivkumar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60,65,912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Pimpri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Shaikh Irfan Shaikh Abdul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73,34,464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98342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703399259"/>
              </p:ext>
            </p:extLst>
          </p:nvPr>
        </p:nvGraphicFramePr>
        <p:xfrm>
          <a:off x="404814" y="966779"/>
          <a:ext cx="11395300" cy="5443425"/>
        </p:xfrm>
        <a:graphic>
          <a:graphicData uri="http://schemas.openxmlformats.org/drawingml/2006/table">
            <a:tbl>
              <a:tblPr>
                <a:tableStyleId>{5C22544A-7EE6-4342-B048-85BDC9FD1C3A}</a:tableStyleId>
              </a:tblPr>
              <a:tblGrid>
                <a:gridCol w="1139530">
                  <a:extLst>
                    <a:ext uri="{9D8B030D-6E8A-4147-A177-3AD203B41FA5}">
                      <a16:colId xmlns="" xmlns:a16="http://schemas.microsoft.com/office/drawing/2014/main" val="20000"/>
                    </a:ext>
                  </a:extLst>
                </a:gridCol>
                <a:gridCol w="1139530">
                  <a:extLst>
                    <a:ext uri="{9D8B030D-6E8A-4147-A177-3AD203B41FA5}">
                      <a16:colId xmlns="" xmlns:a16="http://schemas.microsoft.com/office/drawing/2014/main" val="20001"/>
                    </a:ext>
                  </a:extLst>
                </a:gridCol>
                <a:gridCol w="1139530">
                  <a:extLst>
                    <a:ext uri="{9D8B030D-6E8A-4147-A177-3AD203B41FA5}">
                      <a16:colId xmlns="" xmlns:a16="http://schemas.microsoft.com/office/drawing/2014/main" val="20002"/>
                    </a:ext>
                  </a:extLst>
                </a:gridCol>
                <a:gridCol w="1139530">
                  <a:extLst>
                    <a:ext uri="{9D8B030D-6E8A-4147-A177-3AD203B41FA5}">
                      <a16:colId xmlns="" xmlns:a16="http://schemas.microsoft.com/office/drawing/2014/main" val="20003"/>
                    </a:ext>
                  </a:extLst>
                </a:gridCol>
                <a:gridCol w="1139530">
                  <a:extLst>
                    <a:ext uri="{9D8B030D-6E8A-4147-A177-3AD203B41FA5}">
                      <a16:colId xmlns="" xmlns:a16="http://schemas.microsoft.com/office/drawing/2014/main" val="20004"/>
                    </a:ext>
                  </a:extLst>
                </a:gridCol>
                <a:gridCol w="1139530">
                  <a:extLst>
                    <a:ext uri="{9D8B030D-6E8A-4147-A177-3AD203B41FA5}">
                      <a16:colId xmlns="" xmlns:a16="http://schemas.microsoft.com/office/drawing/2014/main" val="20005"/>
                    </a:ext>
                  </a:extLst>
                </a:gridCol>
                <a:gridCol w="1139530">
                  <a:extLst>
                    <a:ext uri="{9D8B030D-6E8A-4147-A177-3AD203B41FA5}">
                      <a16:colId xmlns="" xmlns:a16="http://schemas.microsoft.com/office/drawing/2014/main" val="20006"/>
                    </a:ext>
                  </a:extLst>
                </a:gridCol>
                <a:gridCol w="1139530">
                  <a:extLst>
                    <a:ext uri="{9D8B030D-6E8A-4147-A177-3AD203B41FA5}">
                      <a16:colId xmlns="" xmlns:a16="http://schemas.microsoft.com/office/drawing/2014/main" val="20007"/>
                    </a:ext>
                  </a:extLst>
                </a:gridCol>
                <a:gridCol w="1139530">
                  <a:extLst>
                    <a:ext uri="{9D8B030D-6E8A-4147-A177-3AD203B41FA5}">
                      <a16:colId xmlns="" xmlns:a16="http://schemas.microsoft.com/office/drawing/2014/main" val="20008"/>
                    </a:ext>
                  </a:extLst>
                </a:gridCol>
                <a:gridCol w="1139530">
                  <a:extLst>
                    <a:ext uri="{9D8B030D-6E8A-4147-A177-3AD203B41FA5}">
                      <a16:colId xmlns="" xmlns:a16="http://schemas.microsoft.com/office/drawing/2014/main" val="20009"/>
                    </a:ext>
                  </a:extLst>
                </a:gridCol>
              </a:tblGrid>
              <a:tr h="5094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 xmlns:a16="http://schemas.microsoft.com/office/drawing/2014/main" val="10000"/>
                  </a:ext>
                </a:extLst>
              </a:tr>
              <a:tr h="330719">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1"/>
                  </a:ext>
                </a:extLst>
              </a:tr>
              <a:tr h="328805">
                <a:tc rowSpan="2">
                  <a:txBody>
                    <a:bodyPr/>
                    <a:lstStyle/>
                    <a:p>
                      <a:pPr algn="ctr" rtl="0" fontAlgn="ctr"/>
                      <a:r>
                        <a:rPr lang="en-IN" sz="1400" b="1" dirty="0" err="1">
                          <a:effectLst/>
                          <a:latin typeface="Calibri" pitchFamily="34" charset="0"/>
                          <a:ea typeface="Calibri" pitchFamily="34" charset="0"/>
                          <a:cs typeface="Calibri" pitchFamily="34" charset="0"/>
                        </a:rPr>
                        <a:t>Aundha</a:t>
                      </a:r>
                      <a:r>
                        <a:rPr lang="en-IN" sz="1400" b="1" dirty="0">
                          <a:effectLst/>
                          <a:latin typeface="Calibri" pitchFamily="34" charset="0"/>
                          <a:ea typeface="Calibri" pitchFamily="34" charset="0"/>
                          <a:cs typeface="Calibri" pitchFamily="34" charset="0"/>
                        </a:rPr>
                        <a:t> Nag</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28805">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28805">
                <a:tc rowSpan="2">
                  <a:txBody>
                    <a:bodyPr/>
                    <a:lstStyle/>
                    <a:p>
                      <a:pPr algn="ctr" rtl="0" fontAlgn="ctr"/>
                      <a:r>
                        <a:rPr lang="en-IN" sz="1400" b="1" dirty="0" err="1">
                          <a:effectLst/>
                          <a:latin typeface="Calibri" pitchFamily="34" charset="0"/>
                          <a:ea typeface="Calibri" pitchFamily="34" charset="0"/>
                          <a:cs typeface="Calibri" pitchFamily="34" charset="0"/>
                        </a:rPr>
                        <a:t>Basmath</a:t>
                      </a:r>
                      <a:endParaRPr lang="en-IN" sz="1400" b="1" dirty="0">
                        <a:effectLst/>
                        <a:latin typeface="Calibri" pitchFamily="34" charset="0"/>
                        <a:ea typeface="Calibri" pitchFamily="34" charset="0"/>
                        <a:cs typeface="Calibri"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28805">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28805">
                <a:tc rowSpan="2">
                  <a:txBody>
                    <a:bodyPr/>
                    <a:lstStyle/>
                    <a:p>
                      <a:pPr algn="ctr" rtl="0" fontAlgn="ctr"/>
                      <a:r>
                        <a:rPr lang="en-IN" sz="1400" b="1" dirty="0" err="1">
                          <a:effectLst/>
                          <a:latin typeface="Calibri" pitchFamily="34" charset="0"/>
                          <a:ea typeface="Calibri" pitchFamily="34" charset="0"/>
                          <a:cs typeface="Calibri" pitchFamily="34" charset="0"/>
                        </a:rPr>
                        <a:t>Hingoli</a:t>
                      </a:r>
                      <a:endParaRPr lang="en-IN" sz="1400" b="1" dirty="0">
                        <a:effectLst/>
                        <a:latin typeface="Calibri" pitchFamily="34" charset="0"/>
                        <a:ea typeface="Calibri" pitchFamily="34" charset="0"/>
                        <a:cs typeface="Calibri"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28805">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28805">
                <a:tc rowSpan="2">
                  <a:txBody>
                    <a:bodyPr/>
                    <a:lstStyle/>
                    <a:p>
                      <a:pPr algn="ctr" rtl="0" fontAlgn="ctr"/>
                      <a:r>
                        <a:rPr lang="en-IN" sz="1400" b="1" dirty="0" err="1">
                          <a:effectLst/>
                          <a:latin typeface="Calibri" pitchFamily="34" charset="0"/>
                          <a:ea typeface="Calibri" pitchFamily="34" charset="0"/>
                          <a:cs typeface="Calibri" pitchFamily="34" charset="0"/>
                        </a:rPr>
                        <a:t>Kalamnuri</a:t>
                      </a:r>
                      <a:endParaRPr lang="en-IN" sz="1400" b="1" dirty="0">
                        <a:effectLst/>
                        <a:latin typeface="Calibri" pitchFamily="34" charset="0"/>
                        <a:ea typeface="Calibri" pitchFamily="34" charset="0"/>
                        <a:cs typeface="Calibri"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28805">
                <a:tc vMerge="1">
                  <a:txBody>
                    <a:bodyPr/>
                    <a:lstStyle/>
                    <a:p>
                      <a:endParaRPr lang="en-IN"/>
                    </a:p>
                  </a:txBody>
                  <a:tcPr/>
                </a:tc>
                <a:tc>
                  <a:txBody>
                    <a:bodyPr/>
                    <a:lstStyle/>
                    <a:p>
                      <a:pPr algn="ctr" rtl="0" fontAlgn="ctr"/>
                      <a:r>
                        <a:rPr lang="en-IN" sz="1400" b="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28805">
                <a:tc rowSpan="2">
                  <a:txBody>
                    <a:bodyPr/>
                    <a:lstStyle/>
                    <a:p>
                      <a:pPr algn="ctr" rtl="0" fontAlgn="ctr"/>
                      <a:r>
                        <a:rPr lang="en-IN" sz="1400" b="1" dirty="0" err="1">
                          <a:effectLst/>
                          <a:latin typeface="Calibri" pitchFamily="34" charset="0"/>
                          <a:ea typeface="Calibri" pitchFamily="34" charset="0"/>
                          <a:cs typeface="Calibri" pitchFamily="34" charset="0"/>
                        </a:rPr>
                        <a:t>Sengaon</a:t>
                      </a:r>
                      <a:endParaRPr lang="en-IN" sz="1400" b="1" dirty="0">
                        <a:effectLst/>
                        <a:latin typeface="Calibri" pitchFamily="34" charset="0"/>
                        <a:ea typeface="Calibri" pitchFamily="34" charset="0"/>
                        <a:cs typeface="Calibri"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37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solidFill>
                            <a:srgbClr val="FFFFFF"/>
                          </a:solidFill>
                          <a:effectLst/>
                          <a:latin typeface="Calibri" pitchFamily="34" charset="0"/>
                          <a:ea typeface="Calibri" pitchFamily="34" charset="0"/>
                          <a:cs typeface="Calibri" pitchFamily="34" charset="0"/>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28805">
                <a:tc vMerge="1">
                  <a:txBody>
                    <a:bodyPr/>
                    <a:lstStyle/>
                    <a:p>
                      <a:endParaRPr lang="en-IN"/>
                    </a:p>
                  </a:txBody>
                  <a:tcPr/>
                </a:tc>
                <a:tc>
                  <a:txBody>
                    <a:bodyPr/>
                    <a:lstStyle/>
                    <a:p>
                      <a:pPr algn="ctr" rtl="0" fontAlgn="ctr"/>
                      <a:r>
                        <a:rPr lang="en-IN" sz="1400" b="0" dirty="0">
                          <a:effectLst/>
                          <a:latin typeface="Calibri" pitchFamily="34" charset="0"/>
                          <a:ea typeface="Calibri" pitchFamily="34" charset="0"/>
                          <a:cs typeface="Calibri" pitchFamily="34" charset="0"/>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48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pitchFamily="34" charset="0"/>
                          <a:ea typeface="Calibri" pitchFamily="34" charset="0"/>
                          <a:cs typeface="Calibri" pitchFamily="34"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0" dirty="0">
                          <a:effectLst/>
                          <a:latin typeface="Calibri" pitchFamily="34" charset="0"/>
                          <a:ea typeface="Calibri" pitchFamily="34" charset="0"/>
                          <a:cs typeface="Calibri" pitchFamily="34" charset="0"/>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328805">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a:rPr>
                        <a:t>187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50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187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50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100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87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26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804525784"/>
                  </a:ext>
                </a:extLst>
              </a:tr>
              <a:tr h="32880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77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39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82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651285205"/>
                  </a:ext>
                </a:extLst>
              </a:tr>
              <a:tr h="328805">
                <a:tc rowSpan="2" gridSpan="2">
                  <a:txBody>
                    <a:bodyPr/>
                    <a:lstStyle/>
                    <a:p>
                      <a:pPr algn="ctr" rtl="0" fontAlgn="ctr"/>
                      <a:r>
                        <a:rPr lang="en-US" sz="1600" b="1" dirty="0">
                          <a:effectLst/>
                          <a:latin typeface="+mn-lt"/>
                        </a:rPr>
                        <a:t>Grand 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400" b="1">
                          <a:effectLst/>
                          <a:latin typeface="Calibri"/>
                        </a:rPr>
                        <a:t>346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144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346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144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177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63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169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1">
                          <a:effectLst/>
                          <a:latin typeface="Calibri"/>
                        </a:rPr>
                        <a:t>81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585003238"/>
                  </a:ext>
                </a:extLst>
              </a:tr>
              <a:tr h="328805">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a:rPr>
                        <a:t>490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a:rPr>
                        <a:t>490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a:rPr>
                        <a:t>240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rtl="0" fontAlgn="ctr"/>
                      <a:r>
                        <a:rPr lang="en-IN" sz="1600" b="1" dirty="0">
                          <a:effectLst/>
                          <a:latin typeface="Calibri"/>
                        </a:rPr>
                        <a:t>250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192132757"/>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947750965"/>
              </p:ext>
            </p:extLst>
          </p:nvPr>
        </p:nvGraphicFramePr>
        <p:xfrm>
          <a:off x="497929" y="1706374"/>
          <a:ext cx="11196139" cy="4961125"/>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6628">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Sengaon</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6628">
                <a:tc>
                  <a:txBody>
                    <a:bodyPr/>
                    <a:lstStyle/>
                    <a:p>
                      <a:pPr algn="ctr" fontAlgn="ctr"/>
                      <a:r>
                        <a:rPr lang="en-IN" sz="1400" b="0" i="0" u="none" strike="noStrike" smtClean="0">
                          <a:solidFill>
                            <a:srgbClr val="000000"/>
                          </a:solidFill>
                          <a:effectLst/>
                          <a:latin typeface="Calibri"/>
                        </a:rPr>
                        <a:t>81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Shingi Naga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Vaishnsvi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1,12,26,611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6628">
                <a:tc>
                  <a:txBody>
                    <a:bodyPr/>
                    <a:lstStyle/>
                    <a:p>
                      <a:pPr algn="ctr" fontAlgn="ctr"/>
                      <a:r>
                        <a:rPr lang="en-IN" sz="1400" b="0" i="0" u="none" strike="noStrike" smtClean="0">
                          <a:solidFill>
                            <a:srgbClr val="000000"/>
                          </a:solidFill>
                          <a:effectLst/>
                          <a:latin typeface="Calibri"/>
                        </a:rPr>
                        <a:t>82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Warudkaji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Dinesh Uttam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44,03,196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38.52%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6628">
                <a:tc>
                  <a:txBody>
                    <a:bodyPr/>
                    <a:lstStyle/>
                    <a:p>
                      <a:pPr algn="ctr" fontAlgn="ctr"/>
                      <a:r>
                        <a:rPr lang="en-IN" sz="1400" b="0" i="0" u="none" strike="noStrike" smtClean="0">
                          <a:solidFill>
                            <a:srgbClr val="000000"/>
                          </a:solidFill>
                          <a:effectLst/>
                          <a:latin typeface="Calibri"/>
                        </a:rPr>
                        <a:t>83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Jamthi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Pawan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91,15,760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6628">
                <a:tc>
                  <a:txBody>
                    <a:bodyPr/>
                    <a:lstStyle/>
                    <a:p>
                      <a:pPr algn="ctr" fontAlgn="ctr"/>
                      <a:r>
                        <a:rPr lang="en-IN" sz="1400" b="0" i="0" u="none" strike="noStrike" smtClean="0">
                          <a:solidFill>
                            <a:srgbClr val="000000"/>
                          </a:solidFill>
                          <a:effectLst/>
                          <a:latin typeface="Calibri"/>
                        </a:rPr>
                        <a:t>84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Umardari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Nikhil Subhashrao Naikwade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58,21,168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6628">
                <a:tc>
                  <a:txBody>
                    <a:bodyPr/>
                    <a:lstStyle/>
                    <a:p>
                      <a:pPr algn="ctr" fontAlgn="ctr"/>
                      <a:r>
                        <a:rPr lang="en-IN" sz="1400" b="0" i="0" u="none" strike="noStrike" smtClean="0">
                          <a:solidFill>
                            <a:srgbClr val="000000"/>
                          </a:solidFill>
                          <a:effectLst/>
                          <a:latin typeface="Calibri"/>
                        </a:rPr>
                        <a:t>85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Sukli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1,07,00,557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Jambhrun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Mahada Kaduji Kotkar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1,16,84,216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14.79%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Deulgaon 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Mahada Kaduji Kotkar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50,50,703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13.19%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And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71,35,634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28-11-2022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12.50%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Mahalsapur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Maa Jijau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1,05,47,891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Warud Samad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&amp;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33,06,272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454961">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Hiwara Najik Maharkheda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Rudra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60,26,759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Chinchkheda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73,75,828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6628">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Kawardari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And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73,52,823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208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nvGraphicFramePr>
        <p:xfrm>
          <a:off x="497929" y="1706369"/>
          <a:ext cx="11196139" cy="4860918"/>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a:txBody>
                    <a:bodyPr/>
                    <a:lstStyle/>
                    <a:p>
                      <a:pPr algn="ctr" fontAlgn="ctr"/>
                      <a:r>
                        <a:rPr lang="en-IN" sz="1400" b="0" i="0" u="none" strike="noStrike" smtClean="0">
                          <a:solidFill>
                            <a:srgbClr val="000000"/>
                          </a:solidFill>
                          <a:effectLst/>
                          <a:latin typeface="Calibri"/>
                        </a:rPr>
                        <a:t>94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Batwadi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1,34,53,406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95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Ghordari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Chandrakant Devidas Kande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1,04,59,329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96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Hiwarkheda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Vishnu Santosh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1,05,14,956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97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Jawala Bk &amp; Devakarwadi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1,36,84,222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98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Wadhona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Pavan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1,04,68,901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99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Taktoda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Maa Jijau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1,13,41,850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Bramhanwada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 P.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1,19,56,882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11-01-2023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Kendra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88,88,703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Waghjali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1,55,53,442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Vishnu Santosh Jagtap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1,04,85,913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Jamdaya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Madhukar Kokre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1,07,69,308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Chikhalagar &amp;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1,21,17,091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Ajegaon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Dipak Vitthalrao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3,02,73,582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Sapatgaon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 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1,08,44,270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801556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81393298"/>
              </p:ext>
            </p:extLst>
          </p:nvPr>
        </p:nvGraphicFramePr>
        <p:xfrm>
          <a:off x="497929" y="1706369"/>
          <a:ext cx="11196139" cy="3095197"/>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a:txBody>
                    <a:bodyPr/>
                    <a:lstStyle/>
                    <a:p>
                      <a:pPr algn="ctr" fontAlgn="ctr"/>
                      <a:r>
                        <a:rPr lang="en-IN" sz="1400" b="0" i="0" u="none" strike="noStrike" dirty="0" smtClean="0">
                          <a:solidFill>
                            <a:srgbClr val="000000"/>
                          </a:solidFill>
                          <a:effectLst/>
                          <a:latin typeface="Calibri"/>
                        </a:rPr>
                        <a:t>108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Watkali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1,28,39,038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109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Walana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Nikhil Subhash Naikwade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1,08,17,100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110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Lingdari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Ajaykumar Ashokrao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73,03,434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111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Amdari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68,10,337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112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Dhangarwadi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&amp;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88,13,638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113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Khairkheda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84,41,993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Khillar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&amp;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88,05,234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Khadaki &amp; Khutadi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Bhagwan 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1,13,34,406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Borkhadi Pingle &amp; Borkhadi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Bhagwanbaba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1,20,31,918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bl>
          </a:graphicData>
        </a:graphic>
      </p:graphicFrame>
    </p:spTree>
    <p:extLst>
      <p:ext uri="{BB962C8B-B14F-4D97-AF65-F5344CB8AC3E}">
        <p14:creationId xmlns:p14="http://schemas.microsoft.com/office/powerpoint/2010/main" val="328283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0459"/>
            <a:ext cx="12192000" cy="150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887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sp>
        <p:nvSpPr>
          <p:cNvPr id="16" name="Rectangle 15">
            <a:extLst>
              <a:ext uri="{FF2B5EF4-FFF2-40B4-BE49-F238E27FC236}">
                <a16:creationId xmlns=""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1" y="816564"/>
            <a:ext cx="9060133" cy="286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eform: Shape 11">
            <a:extLst>
              <a:ext uri="{FF2B5EF4-FFF2-40B4-BE49-F238E27FC236}">
                <a16:creationId xmlns=""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561" y="3967600"/>
            <a:ext cx="9336439" cy="288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 xmlns:a16="http://schemas.microsoft.com/office/drawing/2014/main" id="{EC875F48-E3AB-41C0-8B2B-FE05DBF11590}"/>
              </a:ext>
            </a:extLst>
          </p:cNvPr>
          <p:cNvPicPr>
            <a:picLocks noChangeAspect="1"/>
          </p:cNvPicPr>
          <p:nvPr/>
        </p:nvPicPr>
        <p:blipFill>
          <a:blip r:embed="rId4"/>
          <a:stretch>
            <a:fillRect/>
          </a:stretch>
        </p:blipFill>
        <p:spPr>
          <a:xfrm>
            <a:off x="1200500" y="3685890"/>
            <a:ext cx="1675701" cy="626152"/>
          </a:xfrm>
          <a:prstGeom prst="rect">
            <a:avLst/>
          </a:prstGeom>
        </p:spPr>
      </p:pic>
      <p:sp>
        <p:nvSpPr>
          <p:cNvPr id="13" name="Freeform: Shape 12">
            <a:extLst>
              <a:ext uri="{FF2B5EF4-FFF2-40B4-BE49-F238E27FC236}">
                <a16:creationId xmlns=""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175" y="2882980"/>
            <a:ext cx="5076031" cy="367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6565"/>
            <a:ext cx="5259247" cy="373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546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180033"/>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Aundha</a:t>
            </a:r>
            <a:r>
              <a:rPr lang="en-US" sz="3100" b="1" dirty="0" smtClean="0">
                <a:latin typeface="+mn-lt"/>
              </a:rPr>
              <a:t> Nag </a:t>
            </a:r>
            <a:r>
              <a:rPr lang="en-US" sz="3100" b="1" dirty="0" err="1" smtClean="0">
                <a:latin typeface="+mn-lt"/>
              </a:rPr>
              <a:t>Taluka</a:t>
            </a:r>
            <a:endParaRPr lang="en-IN" altLang="en-US" sz="3100" b="1" dirty="0">
              <a:latin typeface="+mn-lt"/>
            </a:endParaRPr>
          </a:p>
        </p:txBody>
      </p:sp>
      <p:pic>
        <p:nvPicPr>
          <p:cNvPr id="102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32" y="1268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730" y="126680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457"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606" y="4160841"/>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26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r>
              <a:rPr lang="en-US" sz="4000" b="1" dirty="0">
                <a:solidFill>
                  <a:prstClr val="black"/>
                </a:solidFill>
                <a:latin typeface="Calibri"/>
              </a:rPr>
              <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1212930119"/>
              </p:ext>
            </p:extLst>
          </p:nvPr>
        </p:nvGraphicFramePr>
        <p:xfrm>
          <a:off x="373109" y="1129665"/>
          <a:ext cx="11470547" cy="5283303"/>
        </p:xfrm>
        <a:graphic>
          <a:graphicData uri="http://schemas.openxmlformats.org/drawingml/2006/table">
            <a:tbl>
              <a:tblPr/>
              <a:tblGrid>
                <a:gridCol w="1550785">
                  <a:extLst>
                    <a:ext uri="{9D8B030D-6E8A-4147-A177-3AD203B41FA5}">
                      <a16:colId xmlns="" xmlns:a16="http://schemas.microsoft.com/office/drawing/2014/main" val="20000"/>
                    </a:ext>
                  </a:extLst>
                </a:gridCol>
                <a:gridCol w="1200317">
                  <a:extLst>
                    <a:ext uri="{9D8B030D-6E8A-4147-A177-3AD203B41FA5}">
                      <a16:colId xmlns="" xmlns:a16="http://schemas.microsoft.com/office/drawing/2014/main" val="20001"/>
                    </a:ext>
                  </a:extLst>
                </a:gridCol>
                <a:gridCol w="1630438">
                  <a:extLst>
                    <a:ext uri="{9D8B030D-6E8A-4147-A177-3AD203B41FA5}">
                      <a16:colId xmlns="" xmlns:a16="http://schemas.microsoft.com/office/drawing/2014/main" val="20002"/>
                    </a:ext>
                  </a:extLst>
                </a:gridCol>
                <a:gridCol w="1349925">
                  <a:extLst>
                    <a:ext uri="{9D8B030D-6E8A-4147-A177-3AD203B41FA5}">
                      <a16:colId xmlns="" xmlns:a16="http://schemas.microsoft.com/office/drawing/2014/main" val="20003"/>
                    </a:ext>
                  </a:extLst>
                </a:gridCol>
                <a:gridCol w="1402563">
                  <a:extLst>
                    <a:ext uri="{9D8B030D-6E8A-4147-A177-3AD203B41FA5}">
                      <a16:colId xmlns="" xmlns:a16="http://schemas.microsoft.com/office/drawing/2014/main" val="20004"/>
                    </a:ext>
                  </a:extLst>
                </a:gridCol>
                <a:gridCol w="1313215">
                  <a:extLst>
                    <a:ext uri="{9D8B030D-6E8A-4147-A177-3AD203B41FA5}">
                      <a16:colId xmlns="" xmlns:a16="http://schemas.microsoft.com/office/drawing/2014/main" val="20005"/>
                    </a:ext>
                  </a:extLst>
                </a:gridCol>
                <a:gridCol w="1421957">
                  <a:extLst>
                    <a:ext uri="{9D8B030D-6E8A-4147-A177-3AD203B41FA5}">
                      <a16:colId xmlns="" xmlns:a16="http://schemas.microsoft.com/office/drawing/2014/main" val="20006"/>
                    </a:ext>
                  </a:extLst>
                </a:gridCol>
                <a:gridCol w="1601347">
                  <a:extLst>
                    <a:ext uri="{9D8B030D-6E8A-4147-A177-3AD203B41FA5}">
                      <a16:colId xmlns=""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1"/>
                  </a:ext>
                </a:extLst>
              </a:tr>
              <a:tr h="345913">
                <a:tc rowSpan="2">
                  <a:txBody>
                    <a:bodyPr/>
                    <a:lstStyle/>
                    <a:p>
                      <a:pPr algn="ctr" rtl="0" fontAlgn="ctr"/>
                      <a:r>
                        <a:rPr lang="en-IN" sz="1400" b="1" dirty="0" err="1">
                          <a:effectLst/>
                          <a:latin typeface="+mn-lt"/>
                        </a:rPr>
                        <a:t>Aundha</a:t>
                      </a:r>
                      <a:r>
                        <a:rPr lang="en-IN" sz="1400" b="1" dirty="0">
                          <a:effectLst/>
                          <a:latin typeface="+mn-lt"/>
                        </a:rPr>
                        <a:t> Nag</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45913">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45913">
                <a:tc rowSpan="2">
                  <a:txBody>
                    <a:bodyPr/>
                    <a:lstStyle/>
                    <a:p>
                      <a:pPr algn="ctr" rtl="0" fontAlgn="ctr"/>
                      <a:r>
                        <a:rPr lang="en-IN" sz="1400" b="1">
                          <a:effectLst/>
                          <a:latin typeface="+mn-lt"/>
                        </a:rPr>
                        <a:t>Basmath</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45913">
                <a:tc rowSpan="2">
                  <a:txBody>
                    <a:bodyPr/>
                    <a:lstStyle/>
                    <a:p>
                      <a:pPr algn="ctr" rtl="0" fontAlgn="ctr"/>
                      <a:r>
                        <a:rPr lang="en-IN" sz="1400" b="1">
                          <a:effectLst/>
                          <a:latin typeface="+mn-lt"/>
                        </a:rPr>
                        <a:t>Hingoli</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45913">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effectLst/>
                          <a:latin typeface="+mn-lt"/>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45913">
                <a:tc rowSpan="2">
                  <a:txBody>
                    <a:bodyPr/>
                    <a:lstStyle/>
                    <a:p>
                      <a:pPr algn="ctr" rtl="0" fontAlgn="ctr"/>
                      <a:r>
                        <a:rPr lang="en-IN" sz="1400" b="1">
                          <a:effectLst/>
                          <a:latin typeface="+mn-lt"/>
                        </a:rPr>
                        <a:t>Kalamnuri</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45913">
                <a:tc vMerge="1">
                  <a:txBody>
                    <a:bodyPr/>
                    <a:lstStyle/>
                    <a:p>
                      <a:endParaRPr lang="en-IN"/>
                    </a:p>
                  </a:txBody>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45913">
                <a:tc rowSpan="2">
                  <a:txBody>
                    <a:bodyPr/>
                    <a:lstStyle/>
                    <a:p>
                      <a:pPr algn="ctr" rtl="0" fontAlgn="ctr"/>
                      <a:r>
                        <a:rPr lang="en-IN" sz="1400" b="1">
                          <a:effectLst/>
                          <a:latin typeface="+mn-lt"/>
                        </a:rPr>
                        <a:t>Sengaon</a:t>
                      </a:r>
                    </a:p>
                  </a:txBody>
                  <a:tcPr marL="22860" marR="22860" marT="15240" marB="1524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Retro</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a:effectLst/>
                          <a:latin typeface="+mn-lt"/>
                        </a:rPr>
                        <a:t>New</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effectLst/>
                          <a:latin typeface="+mn-lt"/>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400" b="0" dirty="0">
                          <a:solidFill>
                            <a:srgbClr val="FFFFFF"/>
                          </a:solidFill>
                          <a:effectLst/>
                          <a:latin typeface="+mn-lt"/>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345913">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effectLst/>
                          <a:latin typeface="Calibri"/>
                        </a:rPr>
                        <a:t>124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12"/>
                  </a:ext>
                </a:extLst>
              </a:tr>
              <a:tr h="34591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116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94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13"/>
                  </a:ext>
                </a:extLst>
              </a:tr>
              <a:tr h="345913">
                <a:tc gridSpan="2">
                  <a:txBody>
                    <a:bodyPr/>
                    <a:lstStyle/>
                    <a:p>
                      <a:pPr algn="ctr" rtl="0" fontAlgn="ctr"/>
                      <a:r>
                        <a:rPr lang="en-US" sz="14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rtl="0" fontAlgn="ctr"/>
                      <a:r>
                        <a:rPr lang="en-IN" sz="1400" b="0">
                          <a:effectLst/>
                          <a:latin typeface="Calibri"/>
                        </a:rPr>
                        <a:t>240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184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effectLst/>
                          <a:latin typeface="Calibri"/>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400" b="0" dirty="0">
                          <a:solidFill>
                            <a:schemeClr val="accent1">
                              <a:lumMod val="20000"/>
                              <a:lumOff val="80000"/>
                            </a:schemeClr>
                          </a:solidFill>
                          <a:effectLst/>
                          <a:latin typeface="Calibri"/>
                        </a:rPr>
                        <a:t>0</a:t>
                      </a:r>
                    </a:p>
                  </a:txBody>
                  <a:tcPr marL="22860" marR="22860" marT="15240" marB="1524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274866235"/>
                  </a:ext>
                </a:extLst>
              </a:tr>
            </a:tbl>
          </a:graphicData>
        </a:graphic>
      </p:graphicFrame>
    </p:spTree>
    <p:extLst>
      <p:ext uri="{BB962C8B-B14F-4D97-AF65-F5344CB8AC3E}">
        <p14:creationId xmlns:p14="http://schemas.microsoft.com/office/powerpoint/2010/main" val="201524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728" y="1271012"/>
            <a:ext cx="4415433" cy="252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txBox="1"/>
          <p:nvPr/>
        </p:nvSpPr>
        <p:spPr>
          <a:xfrm>
            <a:off x="336174" y="180033"/>
            <a:ext cx="11519653" cy="825228"/>
          </a:xfrm>
          <a:prstGeom prst="rect">
            <a:avLst/>
          </a:prstGeom>
          <a:solidFill>
            <a:schemeClr val="accent6">
              <a:lumMod val="20000"/>
              <a:lumOff val="80000"/>
            </a:schemeClr>
          </a:solidFill>
        </p:spPr>
        <p:txBody>
          <a:bodyPr vert="horz" lIns="89548" tIns="44772" rIns="89548" bIns="44772" rtlCol="0" anchor="ctr">
            <a:normAutofit/>
          </a:bodyPr>
          <a:lstStyle>
            <a:defPPr>
              <a:defRPr lang="en-US"/>
            </a:defPPr>
            <a:lvl1pPr algn="ctr">
              <a:lnSpc>
                <a:spcPct val="90000"/>
              </a:lnSpc>
              <a:spcBef>
                <a:spcPct val="0"/>
              </a:spcBef>
              <a:buNone/>
              <a:defRPr sz="3100" b="1">
                <a:ea typeface="+mj-ea"/>
                <a:cs typeface="+mj-cs"/>
              </a:defRPr>
            </a:lvl1pPr>
          </a:lstStyle>
          <a:p>
            <a:r>
              <a:rPr lang="en-US" dirty="0" err="1"/>
              <a:t>Aundha</a:t>
            </a:r>
            <a:r>
              <a:rPr lang="en-US" dirty="0"/>
              <a:t> Nag </a:t>
            </a:r>
            <a:r>
              <a:rPr lang="en-US" dirty="0" err="1"/>
              <a:t>Taluka</a:t>
            </a:r>
            <a:endParaRPr lang="en-IN" altLang="en-US" dirty="0"/>
          </a:p>
        </p:txBody>
      </p:sp>
      <p:pic>
        <p:nvPicPr>
          <p:cNvPr id="205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642" y="127963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187" y="4158815"/>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024" y="4167441"/>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5862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6174" y="199716"/>
            <a:ext cx="11519653" cy="825228"/>
          </a:xfrm>
          <a:prstGeom prst="rect">
            <a:avLst/>
          </a:prstGeom>
          <a:solidFill>
            <a:schemeClr val="accent6">
              <a:lumMod val="20000"/>
              <a:lumOff val="80000"/>
            </a:schemeClr>
          </a:solidFill>
        </p:spPr>
        <p:txBody>
          <a:bodyPr vert="horz" lIns="89548" tIns="44772" rIns="89548" bIns="44772" rtlCol="0" anchor="ctr">
            <a:normAutofit/>
          </a:bodyPr>
          <a:lstStyle>
            <a:defPPr>
              <a:defRPr lang="en-US"/>
            </a:defPPr>
            <a:lvl1pPr algn="ctr">
              <a:lnSpc>
                <a:spcPct val="90000"/>
              </a:lnSpc>
              <a:spcBef>
                <a:spcPct val="0"/>
              </a:spcBef>
              <a:buNone/>
              <a:defRPr sz="3100" b="1">
                <a:ea typeface="+mj-ea"/>
                <a:cs typeface="+mj-cs"/>
              </a:defRPr>
            </a:lvl1pPr>
          </a:lstStyle>
          <a:p>
            <a:r>
              <a:rPr lang="en-US" dirty="0" err="1"/>
              <a:t>Basmath</a:t>
            </a:r>
            <a:r>
              <a:rPr lang="en-US" dirty="0"/>
              <a:t> </a:t>
            </a:r>
            <a:r>
              <a:rPr lang="en-US" dirty="0" err="1"/>
              <a:t>Taluka</a:t>
            </a:r>
            <a:r>
              <a:rPr lang="en-US" dirty="0"/>
              <a:t> </a:t>
            </a:r>
            <a:endParaRPr lang="en-IN" altLang="en-US" dirty="0"/>
          </a:p>
        </p:txBody>
      </p:sp>
      <p:pic>
        <p:nvPicPr>
          <p:cNvPr id="307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32" y="1268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798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790" y="416156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728"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1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15" y="1277387"/>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p:nvPr/>
        </p:nvSpPr>
        <p:spPr>
          <a:xfrm>
            <a:off x="336174" y="199716"/>
            <a:ext cx="11519653" cy="825228"/>
          </a:xfrm>
          <a:prstGeom prst="rect">
            <a:avLst/>
          </a:prstGeom>
          <a:solidFill>
            <a:schemeClr val="accent6">
              <a:lumMod val="20000"/>
              <a:lumOff val="80000"/>
            </a:schemeClr>
          </a:solidFill>
        </p:spPr>
        <p:txBody>
          <a:bodyPr vert="horz" lIns="89548" tIns="44772" rIns="89548" bIns="44772" rtlCol="0" anchor="ctr">
            <a:normAutofit/>
          </a:bodyPr>
          <a:lstStyle>
            <a:defPPr>
              <a:defRPr lang="en-US"/>
            </a:defPPr>
            <a:lvl1pPr algn="ctr">
              <a:lnSpc>
                <a:spcPct val="90000"/>
              </a:lnSpc>
              <a:spcBef>
                <a:spcPct val="0"/>
              </a:spcBef>
              <a:buNone/>
              <a:defRPr sz="3100" b="1">
                <a:ea typeface="+mj-ea"/>
                <a:cs typeface="+mj-cs"/>
              </a:defRPr>
            </a:lvl1pPr>
          </a:lstStyle>
          <a:p>
            <a:r>
              <a:rPr lang="en-US" dirty="0" err="1"/>
              <a:t>Basmath</a:t>
            </a:r>
            <a:r>
              <a:rPr lang="en-US" dirty="0"/>
              <a:t> </a:t>
            </a:r>
            <a:r>
              <a:rPr lang="en-US" dirty="0" err="1"/>
              <a:t>Taluka</a:t>
            </a:r>
            <a:r>
              <a:rPr lang="en-US" dirty="0"/>
              <a:t> </a:t>
            </a:r>
            <a:endParaRPr lang="en-IN" altLang="en-US" dirty="0"/>
          </a:p>
        </p:txBody>
      </p:sp>
      <p:pic>
        <p:nvPicPr>
          <p:cNvPr id="4100"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712" y="12773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6" y="41609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69" y="416961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17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6174" y="196636"/>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Hingoli</a:t>
            </a:r>
            <a:r>
              <a:rPr lang="en-US" sz="3100" b="1" dirty="0" smtClean="0">
                <a:latin typeface="+mn-lt"/>
              </a:rPr>
              <a:t> </a:t>
            </a:r>
            <a:r>
              <a:rPr lang="en-US" sz="3100" b="1" dirty="0" err="1" smtClean="0">
                <a:latin typeface="+mn-lt"/>
              </a:rPr>
              <a:t>Taluka</a:t>
            </a:r>
            <a:r>
              <a:rPr lang="en-US" sz="3100" b="1" dirty="0" smtClean="0">
                <a:latin typeface="+mn-lt"/>
              </a:rPr>
              <a:t> </a:t>
            </a:r>
            <a:endParaRPr lang="en-IN" altLang="en-US" sz="3100" b="1" dirty="0">
              <a:latin typeface="+mn-lt"/>
            </a:endParaRPr>
          </a:p>
        </p:txBody>
      </p:sp>
      <p:pic>
        <p:nvPicPr>
          <p:cNvPr id="5123"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642" y="127556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876"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869" y="415784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76" y="127556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37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55" y="12806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txBox="1"/>
          <p:nvPr/>
        </p:nvSpPr>
        <p:spPr>
          <a:xfrm>
            <a:off x="336174" y="196636"/>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Hingoli</a:t>
            </a:r>
            <a:r>
              <a:rPr lang="en-US" sz="3100" b="1" dirty="0" smtClean="0">
                <a:latin typeface="+mn-lt"/>
              </a:rPr>
              <a:t> </a:t>
            </a:r>
            <a:r>
              <a:rPr lang="en-US" sz="3100" b="1" dirty="0" err="1" smtClean="0">
                <a:latin typeface="+mn-lt"/>
              </a:rPr>
              <a:t>Taluka</a:t>
            </a:r>
            <a:r>
              <a:rPr lang="en-US" sz="3100" b="1" dirty="0" smtClean="0">
                <a:latin typeface="+mn-lt"/>
              </a:rPr>
              <a:t> </a:t>
            </a:r>
            <a:endParaRPr lang="en-IN" altLang="en-US" sz="3100" b="1" dirty="0">
              <a:latin typeface="+mn-lt"/>
            </a:endParaRPr>
          </a:p>
        </p:txBody>
      </p:sp>
      <p:pic>
        <p:nvPicPr>
          <p:cNvPr id="614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0" y="127766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784" y="41579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55" y="41609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636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201760"/>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Kalamnuri</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717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97" y="1271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253" y="126378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492" y="415798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253" y="4157986"/>
            <a:ext cx="4433137" cy="252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538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201760"/>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Kalamnuri</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819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76" y="1268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411" y="127943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28" y="4158494"/>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341" y="416333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239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201760"/>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Sengaon</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9219"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642" y="1280853"/>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642"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76" y="1280853"/>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76" y="4166332"/>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24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201760"/>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Sengaon</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1024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32" y="1268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939" y="126876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939"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432" y="4149080"/>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18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6174" y="201760"/>
            <a:ext cx="11519653"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smtClean="0">
                <a:latin typeface="+mn-lt"/>
              </a:rPr>
              <a:t>Sengaon</a:t>
            </a:r>
            <a:r>
              <a:rPr lang="en-US" sz="3100" b="1" dirty="0" smtClean="0">
                <a:latin typeface="+mn-lt"/>
              </a:rPr>
              <a:t> </a:t>
            </a:r>
            <a:r>
              <a:rPr lang="en-US" sz="3100" b="1" dirty="0" err="1" smtClean="0">
                <a:latin typeface="+mn-lt"/>
              </a:rPr>
              <a:t>Taluka</a:t>
            </a:r>
            <a:endParaRPr lang="en-IN" altLang="en-US" sz="3100" b="1" dirty="0">
              <a:latin typeface="+mn-lt"/>
            </a:endParaRPr>
          </a:p>
        </p:txBody>
      </p:sp>
      <p:pic>
        <p:nvPicPr>
          <p:cNvPr id="11265"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76" y="1272708"/>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564" y="1267305"/>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790"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728" y="4157706"/>
            <a:ext cx="443313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06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158757613"/>
              </p:ext>
            </p:extLst>
          </p:nvPr>
        </p:nvGraphicFramePr>
        <p:xfrm>
          <a:off x="497929" y="1706369"/>
          <a:ext cx="11196139" cy="4964794"/>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Aundha</a:t>
                      </a:r>
                      <a:r>
                        <a:rPr lang="en-US" sz="1400" b="1" i="0" u="none" strike="noStrike" dirty="0" smtClean="0">
                          <a:solidFill>
                            <a:schemeClr val="tx1"/>
                          </a:solidFill>
                          <a:effectLst/>
                          <a:latin typeface="Calibri" panose="020F0502020204030204" pitchFamily="34" charset="0"/>
                          <a:cs typeface="Calibri" panose="020F0502020204030204" pitchFamily="34" charset="0"/>
                        </a:rPr>
                        <a:t> Nag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Walki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Soham Costruction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42,57,202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15.73%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6.69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Kamtha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Dipak Viththalrao Chavhan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44,24,198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52.10%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Kundkar Pimpri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Chandrakant Devidasrao Kande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89,64,573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Gangalwadi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Shivkumar Madhavrao Meghalwad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56,64,097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Pazar Tanda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Akash Devidas Chatse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43,48,942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Sarangwadi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Nilkantheshwar Buildcon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26,89,018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25.24%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Sirla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Ganesh Sanjay Nagre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95,54,992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17.43%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Pimpaldari Tarf Nandapur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Nishchal Nemchand Yambal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1,99,09,977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Sirla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Ganesh Sanjay Nagre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79,10,788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15.78%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Mardi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Keshav Gyanu Shankat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62,55,884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Anjanwadi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Yogesh Prabhakar Ghuge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1,50,79,187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Yehalegaon Solanke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Ambarwadikar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1,85,25,852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Murtijapur Sawangi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Tukaram Dadarao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1,71,64,997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490776815"/>
              </p:ext>
            </p:extLst>
          </p:nvPr>
        </p:nvGraphicFramePr>
        <p:xfrm>
          <a:off x="497929" y="1706369"/>
          <a:ext cx="11196139" cy="5008756"/>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9956">
                <a:tc>
                  <a:txBody>
                    <a:bodyPr/>
                    <a:lstStyle/>
                    <a:p>
                      <a:pPr algn="ctr" fontAlgn="ctr"/>
                      <a:r>
                        <a:rPr lang="en-IN" sz="1400" b="0" i="0" u="none" strike="noStrike" dirty="0" smtClean="0">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Jalaldabha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Swarup Suresh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96,98,361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9956">
                <a:tc>
                  <a:txBody>
                    <a:bodyPr/>
                    <a:lstStyle/>
                    <a:p>
                      <a:pPr algn="ctr" fontAlgn="ctr"/>
                      <a:r>
                        <a:rPr lang="en-IN" sz="1400" b="0" i="0" u="none" strike="noStrike" smtClean="0">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Bramhanwada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Shubham Shivajirao Sangale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46,73,528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9956">
                <a:tc>
                  <a:txBody>
                    <a:bodyPr/>
                    <a:lstStyle/>
                    <a:p>
                      <a:pPr algn="ctr" fontAlgn="ctr"/>
                      <a:r>
                        <a:rPr lang="en-IN" sz="1400" b="0" i="0" u="none" strike="noStrike" smtClean="0">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Rajapur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Swarup Suresh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50,23,866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9956">
                <a:tc>
                  <a:txBody>
                    <a:bodyPr/>
                    <a:lstStyle/>
                    <a:p>
                      <a:pPr algn="ctr" fontAlgn="ctr"/>
                      <a:r>
                        <a:rPr lang="en-IN" sz="1400" b="0" i="0" u="none" strike="noStrike" smtClean="0">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Matha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Bhushan Devendra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1,05,47,348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6.09%</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459328">
                <a:tc>
                  <a:txBody>
                    <a:bodyPr/>
                    <a:lstStyle/>
                    <a:p>
                      <a:pPr algn="ctr" fontAlgn="ctr"/>
                      <a:r>
                        <a:rPr lang="en-IN" sz="1400" b="0" i="0" u="none" strike="noStrike" smtClean="0">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Chondi T Shahapur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Pranav Satyanarayan Agrawal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1,29,35,393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9956">
                <a:tc>
                  <a:txBody>
                    <a:bodyPr/>
                    <a:lstStyle/>
                    <a:p>
                      <a:pPr algn="ctr" fontAlgn="ctr"/>
                      <a:r>
                        <a:rPr lang="en-IN" sz="1400" b="0" i="0" u="none" strike="noStrike" smtClean="0">
                          <a:solidFill>
                            <a:srgbClr val="000000"/>
                          </a:solidFill>
                          <a:effectLst/>
                          <a:latin typeface="Calibri"/>
                        </a:rPr>
                        <a:t>19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Berula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Tanuja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68,03,990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Pota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Anjali Lahu Naikwade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87,54,217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Wagarwadi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Vaman Jhelaji Hirwe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80,36,070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Wagarwadi Tanda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Vaman Jhelaji Hirwe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1,08,95,839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Rupur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Tanuja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1,53,24,438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49956">
                <a:tc gridSpan="9">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Basmath</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Telgaon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Sachin Mujaji Katore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38,99,594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Khaparkheda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Murlidhar Damu Warkade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44,03,840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66.45%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9956">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26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Kudala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Gajanan Shambhajirao Padole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57,93,069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53.42%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28.20%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16.33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nvGraphicFramePr>
        <p:xfrm>
          <a:off x="497929" y="1706369"/>
          <a:ext cx="11196139" cy="4970402"/>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2369">
                <a:tc>
                  <a:txBody>
                    <a:bodyPr/>
                    <a:lstStyle/>
                    <a:p>
                      <a:pPr algn="ctr" fontAlgn="ctr"/>
                      <a:r>
                        <a:rPr lang="en-IN" sz="1400" b="0" i="0" u="none" strike="noStrike" smtClean="0">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Mohagaon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Archana Manikrao Kardile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20,04,421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12-30-2022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2369">
                <a:tc>
                  <a:txBody>
                    <a:bodyPr/>
                    <a:lstStyle/>
                    <a:p>
                      <a:pPr algn="ctr" fontAlgn="ctr"/>
                      <a:r>
                        <a:rPr lang="en-IN" sz="1400" b="0" i="0" u="none" strike="noStrike" smtClean="0">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Sarola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Karan Interprises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48,30,673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46.53%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2369">
                <a:tc>
                  <a:txBody>
                    <a:bodyPr/>
                    <a:lstStyle/>
                    <a:p>
                      <a:pPr algn="ctr" fontAlgn="ctr"/>
                      <a:r>
                        <a:rPr lang="en-IN" sz="1400" b="0" i="0" u="none" strike="noStrike" smtClean="0">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Rajapur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Ramesh Shrirangrao Argade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76,36,840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10-14-2022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46.30%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2369">
                <a:tc>
                  <a:txBody>
                    <a:bodyPr/>
                    <a:lstStyle/>
                    <a:p>
                      <a:pPr algn="ctr" fontAlgn="ctr"/>
                      <a:r>
                        <a:rPr lang="en-IN" sz="1400" b="0" i="0" u="none" strike="noStrike" smtClean="0">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Jawala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Supesto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34,24,555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45.12%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21.41%</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7.33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2369">
                <a:tc>
                  <a:txBody>
                    <a:bodyPr/>
                    <a:lstStyle/>
                    <a:p>
                      <a:pPr algn="ctr" fontAlgn="ctr"/>
                      <a:r>
                        <a:rPr lang="en-IN" sz="1400" b="0" i="0" u="none" strike="noStrike" smtClean="0">
                          <a:solidFill>
                            <a:srgbClr val="000000"/>
                          </a:solidFill>
                          <a:effectLst/>
                          <a:latin typeface="Calibri"/>
                        </a:rPr>
                        <a:t>31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Loan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Amit Arun Awasarmal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65,53,676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2369">
                <a:tc>
                  <a:txBody>
                    <a:bodyPr/>
                    <a:lstStyle/>
                    <a:p>
                      <a:pPr algn="ctr" fontAlgn="ctr"/>
                      <a:r>
                        <a:rPr lang="en-IN" sz="1400" b="0" i="0" u="none" strike="noStrike" smtClean="0">
                          <a:solidFill>
                            <a:srgbClr val="000000"/>
                          </a:solidFill>
                          <a:effectLst/>
                          <a:latin typeface="Calibri"/>
                        </a:rPr>
                        <a:t>32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Puyani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Supestro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24,92,108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02-05-2022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Waghi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Sachin Ankushrao Garad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74,42,494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25.92%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Parwa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Karan Interprises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36,84,495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25.91%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Parli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Nrusinha Traders And Contractors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41,88,474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24.70%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Hapsapur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Anil Subhasrao Shelke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98,42,588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10-14-2022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21.20%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Mhatargaon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Sachin Mujanji Katore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56,76,770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Pardi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Ram Gyandev Bhalerao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1,24,07,418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16.72%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39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Jawala T Babhulgaon &amp; Khandarban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Karan Interprises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1,11,61,613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236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Reulgaon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Archna Manikrao Kardile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1,30,73,830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49242686"/>
              </p:ext>
            </p:extLst>
          </p:nvPr>
        </p:nvGraphicFramePr>
        <p:xfrm>
          <a:off x="497929" y="1706369"/>
          <a:ext cx="11196139" cy="4970650"/>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39872">
                <a:tc>
                  <a:txBody>
                    <a:bodyPr/>
                    <a:lstStyle/>
                    <a:p>
                      <a:pPr algn="ctr" fontAlgn="ctr"/>
                      <a:r>
                        <a:rPr lang="en-IN" sz="1400" b="0" i="0" u="none" strike="noStrike" dirty="0" smtClean="0">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Malwata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Kedar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79,99,984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39872">
                <a:tc>
                  <a:txBody>
                    <a:bodyPr/>
                    <a:lstStyle/>
                    <a:p>
                      <a:pPr algn="ctr" fontAlgn="ctr"/>
                      <a:r>
                        <a:rPr lang="en-IN" sz="1400" b="0" i="0" u="none" strike="noStrike" smtClean="0">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Wartala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Qureshi Samir Ahemad Nasir Ahemad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55,24,912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11-09-2022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39872">
                <a:tc>
                  <a:txBody>
                    <a:bodyPr/>
                    <a:lstStyle/>
                    <a:p>
                      <a:pPr algn="ctr" fontAlgn="ctr"/>
                      <a:r>
                        <a:rPr lang="en-IN" sz="1400" b="0" i="0" u="none" strike="noStrike" smtClean="0">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Shingi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Ganesh Sanjay Nagre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57,34,214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11-23-2022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9.07%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39872">
                <a:tc>
                  <a:txBody>
                    <a:bodyPr/>
                    <a:lstStyle/>
                    <a:p>
                      <a:pPr algn="ctr" fontAlgn="ctr"/>
                      <a:r>
                        <a:rPr lang="en-IN" sz="1400" b="0" i="0" u="none" strike="noStrike" smtClean="0">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Bhoripgaon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Jaiprakash Kondibarao Fegde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61,23,065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7.95%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39872">
                <a:tc>
                  <a:txBody>
                    <a:bodyPr/>
                    <a:lstStyle/>
                    <a:p>
                      <a:pPr algn="ctr" fontAlgn="ctr"/>
                      <a:r>
                        <a:rPr lang="en-IN" sz="1400" b="0" i="0" u="none" strike="noStrike" smtClean="0">
                          <a:solidFill>
                            <a:srgbClr val="000000"/>
                          </a:solidFill>
                          <a:effectLst/>
                          <a:latin typeface="Calibri"/>
                        </a:rPr>
                        <a:t>45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Kurundwadi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Sachin Munjaji Katore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89,07,167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39872">
                <a:tc>
                  <a:txBody>
                    <a:bodyPr/>
                    <a:lstStyle/>
                    <a:p>
                      <a:pPr algn="ctr" fontAlgn="ctr"/>
                      <a:r>
                        <a:rPr lang="en-IN" sz="1400" b="0" i="0" u="none" strike="noStrike" smtClean="0">
                          <a:solidFill>
                            <a:srgbClr val="000000"/>
                          </a:solidFill>
                          <a:effectLst/>
                          <a:latin typeface="Calibri"/>
                        </a:rPr>
                        <a:t>46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Dagadpimpri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Vaman Jhelaji Hirve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20,04,504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446093">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Palsagaon T Malwata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Abhijeet Rameshrao Dhavle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1,32,91,043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6.52%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3987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Tembhurni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Amit Arun Awasarmal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1,10,82,649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23-06-2022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6.33%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3987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Ganeshpur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Datta Ramkrashn Tanpure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1,56,56,526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4.42%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3987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Kawatha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Karab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80,79,622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4.26%</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339872">
                <a:tc gridSpan="9">
                  <a:txBody>
                    <a:bodyPr/>
                    <a:lstStyle/>
                    <a:p>
                      <a:pPr algn="ctr" fontAlgn="ctr"/>
                      <a:r>
                        <a:rPr lang="en-US" sz="1400" b="1" i="0" u="none" strike="noStrike" dirty="0" err="1" smtClean="0">
                          <a:solidFill>
                            <a:srgbClr val="000000"/>
                          </a:solidFill>
                          <a:effectLst/>
                          <a:latin typeface="Calibri" panose="020F0502020204030204" pitchFamily="34" charset="0"/>
                          <a:cs typeface="Calibri" panose="020F0502020204030204" pitchFamily="34" charset="0"/>
                        </a:rPr>
                        <a:t>Hingoli</a:t>
                      </a:r>
                      <a:r>
                        <a:rPr lang="en-US" sz="1400" b="1" i="0" u="none" strike="noStrike" dirty="0" smtClean="0">
                          <a:solidFill>
                            <a:srgbClr val="000000"/>
                          </a:solidFill>
                          <a:effectLst/>
                          <a:latin typeface="Calibri" panose="020F0502020204030204" pitchFamily="34" charset="0"/>
                          <a:cs typeface="Calibri" panose="020F0502020204030204" pitchFamily="34" charset="0"/>
                        </a:rPr>
                        <a:t> </a:t>
                      </a:r>
                      <a:r>
                        <a:rPr lang="en-US" sz="1400" b="1" i="0" u="none" strike="noStrike" dirty="0" err="1" smtClean="0">
                          <a:solidFill>
                            <a:srgbClr val="000000"/>
                          </a:solidFill>
                          <a:effectLst/>
                          <a:latin typeface="Calibri" panose="020F0502020204030204" pitchFamily="34" charset="0"/>
                          <a:cs typeface="Calibri" panose="020F0502020204030204" pitchFamily="34" charset="0"/>
                        </a:rPr>
                        <a:t>Taluka</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446093">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Limbala Pr Washim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Tirupati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23,22,144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47.01%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3987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Nandura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Supestro Construction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1,19,15,175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31.72%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39872">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53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Swarkheda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Gyaneshwar Garad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51,55,741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534688709"/>
              </p:ext>
            </p:extLst>
          </p:nvPr>
        </p:nvGraphicFramePr>
        <p:xfrm>
          <a:off x="497929" y="1706369"/>
          <a:ext cx="11196139" cy="4970656"/>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47294">
                <a:tc>
                  <a:txBody>
                    <a:bodyPr/>
                    <a:lstStyle/>
                    <a:p>
                      <a:pPr algn="ctr" fontAlgn="ctr"/>
                      <a:r>
                        <a:rPr lang="en-IN" sz="1400" b="0" i="0" u="none" strike="noStrike" dirty="0" smtClean="0">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Bhogaon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Nagre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14,64,918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29.61%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47294">
                <a:tc>
                  <a:txBody>
                    <a:bodyPr/>
                    <a:lstStyle/>
                    <a:p>
                      <a:pPr algn="ctr" fontAlgn="ctr"/>
                      <a:r>
                        <a:rPr lang="en-IN" sz="1400" b="0" i="0" u="none" strike="noStrike" smtClean="0">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Durg Sawangi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Rishikesh Namdev Musle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1,04,82,559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47294">
                <a:tc>
                  <a:txBody>
                    <a:bodyPr/>
                    <a:lstStyle/>
                    <a:p>
                      <a:pPr algn="ctr" fontAlgn="ctr"/>
                      <a:r>
                        <a:rPr lang="en-IN" sz="1400" b="0" i="0" u="none" strike="noStrike" smtClean="0">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Hingni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Aadinath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77,65,426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47294">
                <a:tc>
                  <a:txBody>
                    <a:bodyPr/>
                    <a:lstStyle/>
                    <a:p>
                      <a:pPr algn="ctr" fontAlgn="ctr"/>
                      <a:r>
                        <a:rPr lang="en-IN" sz="1400" b="0" i="0" u="none" strike="noStrike" smtClean="0">
                          <a:solidFill>
                            <a:srgbClr val="000000"/>
                          </a:solidFill>
                          <a:effectLst/>
                          <a:latin typeface="Calibri"/>
                        </a:rPr>
                        <a:t>57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Paheni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Vaishnavi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1,55,24,994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10.30%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347294">
                <a:tc>
                  <a:txBody>
                    <a:bodyPr/>
                    <a:lstStyle/>
                    <a:p>
                      <a:pPr algn="ctr" fontAlgn="ctr"/>
                      <a:r>
                        <a:rPr lang="en-IN" sz="1400" b="0" i="0" u="none" strike="noStrike" smtClean="0">
                          <a:solidFill>
                            <a:srgbClr val="000000"/>
                          </a:solidFill>
                          <a:effectLst/>
                          <a:latin typeface="Calibri"/>
                        </a:rPr>
                        <a:t>58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Devthana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Supestro Constructin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1,46,07,185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47294">
                <a:tc>
                  <a:txBody>
                    <a:bodyPr/>
                    <a:lstStyle/>
                    <a:p>
                      <a:pPr algn="ctr" fontAlgn="ctr"/>
                      <a:r>
                        <a:rPr lang="en-IN" sz="1400" b="0" i="0" u="none" strike="noStrike" smtClean="0">
                          <a:solidFill>
                            <a:srgbClr val="000000"/>
                          </a:solidFill>
                          <a:effectLst/>
                          <a:latin typeface="Calibri"/>
                        </a:rPr>
                        <a:t>59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Incha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Supestro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1,47,89,354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09-11-2022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Sawad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1,09,84,017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23-11-2022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8.63%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Kothalaj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Dadasaheb Baburao Khindkar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91,23,978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8.58%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Vaijapur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Gyaneshwar Gangaram Garad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71,07,153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18-10-2022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8.17%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Mop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Punjaji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76,32,995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7.33%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45583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Pimpaldari T Basamba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Bhushan Devendra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1,10,87,118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Borja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Tirupati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84,01,676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Belwadi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Shankat Keshav Gyanu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55,23,840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05-12-2022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47294">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67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Idoli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Pandurang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smtClean="0">
                          <a:solidFill>
                            <a:srgbClr val="000000"/>
                          </a:solidFill>
                          <a:effectLst/>
                          <a:latin typeface="Calibri" panose="020F0502020204030204" pitchFamily="34" charset="0"/>
                          <a:cs typeface="Calibri" panose="020F0502020204030204" pitchFamily="34" charset="0"/>
                        </a:rPr>
                        <a:t>1,10,10,994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 xmlns:a16="http://schemas.microsoft.com/office/drawing/2014/main" val="20000"/>
                    </a:ext>
                  </a:extLst>
                </a:gridCol>
                <a:gridCol w="1355422">
                  <a:extLst>
                    <a:ext uri="{9D8B030D-6E8A-4147-A177-3AD203B41FA5}">
                      <a16:colId xmlns="" xmlns:a16="http://schemas.microsoft.com/office/drawing/2014/main" val="20001"/>
                    </a:ext>
                  </a:extLst>
                </a:gridCol>
                <a:gridCol w="2876357">
                  <a:extLst>
                    <a:ext uri="{9D8B030D-6E8A-4147-A177-3AD203B41FA5}">
                      <a16:colId xmlns="" xmlns:a16="http://schemas.microsoft.com/office/drawing/2014/main" val="20002"/>
                    </a:ext>
                  </a:extLst>
                </a:gridCol>
                <a:gridCol w="1273610">
                  <a:extLst>
                    <a:ext uri="{9D8B030D-6E8A-4147-A177-3AD203B41FA5}">
                      <a16:colId xmlns="" xmlns:a16="http://schemas.microsoft.com/office/drawing/2014/main" val="20003"/>
                    </a:ext>
                  </a:extLst>
                </a:gridCol>
                <a:gridCol w="1073266">
                  <a:extLst>
                    <a:ext uri="{9D8B030D-6E8A-4147-A177-3AD203B41FA5}">
                      <a16:colId xmlns="" xmlns:a16="http://schemas.microsoft.com/office/drawing/2014/main" val="20004"/>
                    </a:ext>
                  </a:extLst>
                </a:gridCol>
                <a:gridCol w="1202059">
                  <a:extLst>
                    <a:ext uri="{9D8B030D-6E8A-4147-A177-3AD203B41FA5}">
                      <a16:colId xmlns="" xmlns:a16="http://schemas.microsoft.com/office/drawing/2014/main" val="20005"/>
                    </a:ext>
                  </a:extLst>
                </a:gridCol>
                <a:gridCol w="987405">
                  <a:extLst>
                    <a:ext uri="{9D8B030D-6E8A-4147-A177-3AD203B41FA5}">
                      <a16:colId xmlns="" xmlns:a16="http://schemas.microsoft.com/office/drawing/2014/main" val="20006"/>
                    </a:ext>
                  </a:extLst>
                </a:gridCol>
                <a:gridCol w="987405">
                  <a:extLst>
                    <a:ext uri="{9D8B030D-6E8A-4147-A177-3AD203B41FA5}">
                      <a16:colId xmlns="" xmlns:a16="http://schemas.microsoft.com/office/drawing/2014/main" val="20007"/>
                    </a:ext>
                  </a:extLst>
                </a:gridCol>
                <a:gridCol w="987405">
                  <a:extLst>
                    <a:ext uri="{9D8B030D-6E8A-4147-A177-3AD203B41FA5}">
                      <a16:colId xmlns=""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 xmlns:a16="http://schemas.microsoft.com/office/drawing/2014/main" val="10000"/>
                  </a:ext>
                </a:extLst>
              </a:tr>
            </a:tbl>
          </a:graphicData>
        </a:graphic>
      </p:graphicFrame>
      <p:graphicFrame>
        <p:nvGraphicFramePr>
          <p:cNvPr id="2" name="Table 1">
            <a:extLst>
              <a:ext uri="{FF2B5EF4-FFF2-40B4-BE49-F238E27FC236}">
                <a16:creationId xmlns=""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76023494"/>
              </p:ext>
            </p:extLst>
          </p:nvPr>
        </p:nvGraphicFramePr>
        <p:xfrm>
          <a:off x="497929" y="1706369"/>
          <a:ext cx="11196139" cy="5001050"/>
        </p:xfrm>
        <a:graphic>
          <a:graphicData uri="http://schemas.openxmlformats.org/drawingml/2006/table">
            <a:tbl>
              <a:tblPr/>
              <a:tblGrid>
                <a:gridCol w="453210">
                  <a:extLst>
                    <a:ext uri="{9D8B030D-6E8A-4147-A177-3AD203B41FA5}">
                      <a16:colId xmlns="" xmlns:a16="http://schemas.microsoft.com/office/drawing/2014/main" val="232975009"/>
                    </a:ext>
                  </a:extLst>
                </a:gridCol>
                <a:gridCol w="1355422">
                  <a:extLst>
                    <a:ext uri="{9D8B030D-6E8A-4147-A177-3AD203B41FA5}">
                      <a16:colId xmlns="" xmlns:a16="http://schemas.microsoft.com/office/drawing/2014/main" val="785303415"/>
                    </a:ext>
                  </a:extLst>
                </a:gridCol>
                <a:gridCol w="2876357">
                  <a:extLst>
                    <a:ext uri="{9D8B030D-6E8A-4147-A177-3AD203B41FA5}">
                      <a16:colId xmlns="" xmlns:a16="http://schemas.microsoft.com/office/drawing/2014/main" val="2413870011"/>
                    </a:ext>
                  </a:extLst>
                </a:gridCol>
                <a:gridCol w="1273610">
                  <a:extLst>
                    <a:ext uri="{9D8B030D-6E8A-4147-A177-3AD203B41FA5}">
                      <a16:colId xmlns="" xmlns:a16="http://schemas.microsoft.com/office/drawing/2014/main" val="1904706511"/>
                    </a:ext>
                  </a:extLst>
                </a:gridCol>
                <a:gridCol w="1073266">
                  <a:extLst>
                    <a:ext uri="{9D8B030D-6E8A-4147-A177-3AD203B41FA5}">
                      <a16:colId xmlns="" xmlns:a16="http://schemas.microsoft.com/office/drawing/2014/main" val="1261089464"/>
                    </a:ext>
                  </a:extLst>
                </a:gridCol>
                <a:gridCol w="1202059">
                  <a:extLst>
                    <a:ext uri="{9D8B030D-6E8A-4147-A177-3AD203B41FA5}">
                      <a16:colId xmlns="" xmlns:a16="http://schemas.microsoft.com/office/drawing/2014/main" val="3569328776"/>
                    </a:ext>
                  </a:extLst>
                </a:gridCol>
                <a:gridCol w="987405">
                  <a:extLst>
                    <a:ext uri="{9D8B030D-6E8A-4147-A177-3AD203B41FA5}">
                      <a16:colId xmlns="" xmlns:a16="http://schemas.microsoft.com/office/drawing/2014/main" val="1379136875"/>
                    </a:ext>
                  </a:extLst>
                </a:gridCol>
                <a:gridCol w="987405">
                  <a:extLst>
                    <a:ext uri="{9D8B030D-6E8A-4147-A177-3AD203B41FA5}">
                      <a16:colId xmlns="" xmlns:a16="http://schemas.microsoft.com/office/drawing/2014/main" val="1990831582"/>
                    </a:ext>
                  </a:extLst>
                </a:gridCol>
                <a:gridCol w="987405">
                  <a:extLst>
                    <a:ext uri="{9D8B030D-6E8A-4147-A177-3AD203B41FA5}">
                      <a16:colId xmlns="" xmlns:a16="http://schemas.microsoft.com/office/drawing/2014/main" val="566365327"/>
                    </a:ext>
                  </a:extLst>
                </a:gridCol>
              </a:tblGrid>
              <a:tr h="325607">
                <a:tc gridSpan="9">
                  <a:txBody>
                    <a:bodyPr/>
                    <a:lstStyle/>
                    <a:p>
                      <a:pPr algn="ctr" fontAlgn="ctr"/>
                      <a:r>
                        <a:rPr lang="en-US" sz="1400" b="1" i="0" u="none" strike="noStrike" dirty="0" err="1" smtClean="0">
                          <a:solidFill>
                            <a:schemeClr val="tx1"/>
                          </a:solidFill>
                          <a:effectLst/>
                          <a:latin typeface="Calibri" panose="020F0502020204030204" pitchFamily="34" charset="0"/>
                          <a:cs typeface="Calibri" panose="020F0502020204030204" pitchFamily="34" charset="0"/>
                        </a:rPr>
                        <a:t>Kalamnuri</a:t>
                      </a:r>
                      <a:r>
                        <a:rPr lang="en-US" sz="1400" b="1" i="0" u="none" strike="noStrike" dirty="0" smtClean="0">
                          <a:solidFill>
                            <a:schemeClr val="tx1"/>
                          </a:solidFill>
                          <a:effectLst/>
                          <a:latin typeface="Calibri" panose="020F0502020204030204" pitchFamily="34" charset="0"/>
                          <a:cs typeface="Calibri" panose="020F0502020204030204" pitchFamily="34" charset="0"/>
                        </a:rPr>
                        <a:t> </a:t>
                      </a:r>
                      <a:r>
                        <a:rPr lang="en-US" sz="1400" b="1" i="0" u="none" strike="noStrike" dirty="0" err="1" smtClean="0">
                          <a:solidFill>
                            <a:schemeClr val="tx1"/>
                          </a:solidFill>
                          <a:effectLst/>
                          <a:latin typeface="Calibri" panose="020F0502020204030204" pitchFamily="34" charset="0"/>
                          <a:cs typeface="Calibri" panose="020F0502020204030204" pitchFamily="34" charset="0"/>
                        </a:rPr>
                        <a:t>Taluka</a:t>
                      </a:r>
                      <a:endParaRPr lang="en-US" sz="1400" b="1"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672374295"/>
                  </a:ext>
                </a:extLst>
              </a:tr>
              <a:tr h="325607">
                <a:tc>
                  <a:txBody>
                    <a:bodyPr/>
                    <a:lstStyle/>
                    <a:p>
                      <a:pPr algn="ctr" fontAlgn="ctr"/>
                      <a:r>
                        <a:rPr lang="en-IN" sz="1400" b="0" i="0" u="none" strike="noStrike" smtClean="0">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Belmandal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Mannaspimprikar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94,30,385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55.04%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732302081"/>
                  </a:ext>
                </a:extLst>
              </a:tr>
              <a:tr h="325607">
                <a:tc>
                  <a:txBody>
                    <a:bodyPr/>
                    <a:lstStyle/>
                    <a:p>
                      <a:pPr algn="ctr" fontAlgn="ctr"/>
                      <a:r>
                        <a:rPr lang="en-IN" sz="1400" b="0" i="0" u="none" strike="noStrike" smtClean="0">
                          <a:solidFill>
                            <a:srgbClr val="000000"/>
                          </a:solidFill>
                          <a:effectLst/>
                          <a:latin typeface="Calibri"/>
                        </a:rPr>
                        <a:t>69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Chafnath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Sanket Rajaram Chandel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83,74,513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46.83%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672868426"/>
                  </a:ext>
                </a:extLst>
              </a:tr>
              <a:tr h="325607">
                <a:tc>
                  <a:txBody>
                    <a:bodyPr/>
                    <a:lstStyle/>
                    <a:p>
                      <a:pPr algn="ctr" fontAlgn="ctr"/>
                      <a:r>
                        <a:rPr lang="en-IN" sz="1400" b="0" i="0" u="none" strike="noStrike" smtClean="0">
                          <a:solidFill>
                            <a:srgbClr val="000000"/>
                          </a:solidFill>
                          <a:effectLst/>
                          <a:latin typeface="Calibri"/>
                        </a:rPr>
                        <a:t>70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Asola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50,37,734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41.24%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12.63%</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smtClean="0">
                          <a:solidFill>
                            <a:srgbClr val="000000"/>
                          </a:solidFill>
                          <a:effectLst/>
                          <a:latin typeface="Calibri"/>
                        </a:rPr>
                        <a:t>6.36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 xmlns:a16="http://schemas.microsoft.com/office/drawing/2014/main" val="958823137"/>
                  </a:ext>
                </a:extLst>
              </a:tr>
              <a:tr h="433409">
                <a:tc>
                  <a:txBody>
                    <a:bodyPr/>
                    <a:lstStyle/>
                    <a:p>
                      <a:pPr algn="ctr" fontAlgn="ctr"/>
                      <a:r>
                        <a:rPr lang="en-IN" sz="1400" b="0" i="0" u="none" strike="noStrike" smtClean="0">
                          <a:solidFill>
                            <a:srgbClr val="000000"/>
                          </a:solidFill>
                          <a:effectLst/>
                          <a:latin typeface="Calibri"/>
                        </a:rPr>
                        <a:t>71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Kumbharwadi T Chafnath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Mahesh Construction And Contractor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82,69,029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39.20%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365865322"/>
                  </a:ext>
                </a:extLst>
              </a:tr>
              <a:tr h="325607">
                <a:tc>
                  <a:txBody>
                    <a:bodyPr/>
                    <a:lstStyle/>
                    <a:p>
                      <a:pPr algn="ctr" fontAlgn="ctr"/>
                      <a:r>
                        <a:rPr lang="en-IN" sz="1400" b="0" i="0" u="none" strike="noStrike" smtClean="0">
                          <a:solidFill>
                            <a:srgbClr val="000000"/>
                          </a:solidFill>
                          <a:effectLst/>
                          <a:latin typeface="Calibri"/>
                        </a:rPr>
                        <a:t>72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chemeClr val="tx1"/>
                          </a:solidFill>
                          <a:effectLst/>
                          <a:latin typeface="Calibri" panose="020F0502020204030204" pitchFamily="34" charset="0"/>
                          <a:cs typeface="Calibri" panose="020F0502020204030204" pitchFamily="34" charset="0"/>
                        </a:rPr>
                        <a:t>Yelki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1,35,18,602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36.73%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16623691"/>
                  </a:ext>
                </a:extLst>
              </a:tr>
              <a:tr h="3256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Ghoda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Jai Ambika Enterprises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1,17,75,227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12-12-2022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33.25%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1265709391"/>
                  </a:ext>
                </a:extLst>
              </a:tr>
              <a:tr h="3256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Sukalivalan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Ashrafi Abdul Mavud Mo. Abdul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62,35,626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27.53%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17525817"/>
                  </a:ext>
                </a:extLst>
              </a:tr>
              <a:tr h="43340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Naukha Tarfe Kalmnuri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Amol Devidas Ghodge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27,12,800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21-10-2022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24.73%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097610716"/>
                  </a:ext>
                </a:extLst>
              </a:tr>
              <a:tr h="43340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Sayyad Mohseenoddin Sayyad Asadulla Kadri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30,16,246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21.90%</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789831600"/>
                  </a:ext>
                </a:extLst>
              </a:tr>
              <a:tr h="433409">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Yehalegaon Tukaram</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D.D. Jaiswal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1,33,73,845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3969378695"/>
                  </a:ext>
                </a:extLst>
              </a:tr>
              <a:tr h="3256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Kadapdeo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She. Irfan She. Abdul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61,16,788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4216080532"/>
                  </a:ext>
                </a:extLst>
              </a:tr>
              <a:tr h="3256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79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Adha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Shri Akshay Kailash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32,80,086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11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439046834"/>
                  </a:ext>
                </a:extLst>
              </a:tr>
              <a:tr h="325607">
                <a:tc>
                  <a:txBody>
                    <a:bodyPr/>
                    <a:lstStyle/>
                    <a:p>
                      <a:pPr algn="ctr" fontAlgn="ctr"/>
                      <a:r>
                        <a:rPr lang="en-IN" sz="1400" b="0" i="0" u="none" strike="noStrike" smtClean="0">
                          <a:solidFill>
                            <a:srgbClr val="000000"/>
                          </a:solidFill>
                          <a:effectLst/>
                          <a:latin typeface="Calibri" panose="020F0502020204030204" pitchFamily="34" charset="0"/>
                          <a:cs typeface="Calibri" panose="020F0502020204030204" pitchFamily="34" charset="0"/>
                        </a:rPr>
                        <a:t>80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Arati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Bharati Ramesh Sanap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21,16,020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17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smtClean="0">
                          <a:solidFill>
                            <a:srgbClr val="000000"/>
                          </a:solidFill>
                          <a:effectLst/>
                          <a:latin typeface="Calibri" panose="020F0502020204030204" pitchFamily="34" charset="0"/>
                          <a:cs typeface="Calibri" panose="020F0502020204030204" pitchFamily="34" charset="0"/>
                        </a:rPr>
                        <a:t>15.27%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smtClean="0">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11320</TotalTime>
  <Words>4277</Words>
  <Application>Microsoft Office PowerPoint</Application>
  <PresentationFormat>Custom</PresentationFormat>
  <Paragraphs>2732</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District Overview</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CCSPL</cp:lastModifiedBy>
  <cp:revision>628</cp:revision>
  <dcterms:created xsi:type="dcterms:W3CDTF">2022-03-31T07:35:09Z</dcterms:created>
  <dcterms:modified xsi:type="dcterms:W3CDTF">2023-04-11T07:35:47Z</dcterms:modified>
</cp:coreProperties>
</file>